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8"/>
  </p:notesMasterIdLst>
  <p:sldIdLst>
    <p:sldId id="256" r:id="rId2"/>
    <p:sldId id="768" r:id="rId3"/>
    <p:sldId id="662" r:id="rId4"/>
    <p:sldId id="769" r:id="rId5"/>
    <p:sldId id="683" r:id="rId6"/>
    <p:sldId id="658" r:id="rId7"/>
    <p:sldId id="659" r:id="rId8"/>
    <p:sldId id="684" r:id="rId9"/>
    <p:sldId id="660" r:id="rId10"/>
    <p:sldId id="685" r:id="rId11"/>
    <p:sldId id="661" r:id="rId12"/>
    <p:sldId id="686" r:id="rId13"/>
    <p:sldId id="687" r:id="rId14"/>
    <p:sldId id="688" r:id="rId15"/>
    <p:sldId id="770" r:id="rId16"/>
    <p:sldId id="771" r:id="rId17"/>
    <p:sldId id="772" r:id="rId18"/>
    <p:sldId id="773" r:id="rId19"/>
    <p:sldId id="774" r:id="rId20"/>
    <p:sldId id="690" r:id="rId21"/>
    <p:sldId id="691" r:id="rId22"/>
    <p:sldId id="692" r:id="rId23"/>
    <p:sldId id="775" r:id="rId24"/>
    <p:sldId id="776" r:id="rId25"/>
    <p:sldId id="778" r:id="rId26"/>
    <p:sldId id="777" r:id="rId27"/>
    <p:sldId id="693" r:id="rId28"/>
    <p:sldId id="694" r:id="rId29"/>
    <p:sldId id="695" r:id="rId30"/>
    <p:sldId id="779" r:id="rId31"/>
    <p:sldId id="696" r:id="rId32"/>
    <p:sldId id="697" r:id="rId33"/>
    <p:sldId id="698" r:id="rId34"/>
    <p:sldId id="699" r:id="rId35"/>
    <p:sldId id="700" r:id="rId36"/>
    <p:sldId id="701" r:id="rId37"/>
    <p:sldId id="702" r:id="rId38"/>
    <p:sldId id="780" r:id="rId39"/>
    <p:sldId id="781" r:id="rId40"/>
    <p:sldId id="782" r:id="rId41"/>
    <p:sldId id="783" r:id="rId42"/>
    <p:sldId id="703" r:id="rId43"/>
    <p:sldId id="784" r:id="rId44"/>
    <p:sldId id="704" r:id="rId45"/>
    <p:sldId id="785" r:id="rId46"/>
    <p:sldId id="786" r:id="rId47"/>
    <p:sldId id="787" r:id="rId48"/>
    <p:sldId id="788" r:id="rId49"/>
    <p:sldId id="789" r:id="rId50"/>
    <p:sldId id="790" r:id="rId51"/>
    <p:sldId id="791" r:id="rId52"/>
    <p:sldId id="792" r:id="rId53"/>
    <p:sldId id="793" r:id="rId54"/>
    <p:sldId id="794" r:id="rId55"/>
    <p:sldId id="795" r:id="rId56"/>
    <p:sldId id="796" r:id="rId57"/>
    <p:sldId id="797" r:id="rId58"/>
    <p:sldId id="705" r:id="rId59"/>
    <p:sldId id="706" r:id="rId60"/>
    <p:sldId id="798" r:id="rId61"/>
    <p:sldId id="799" r:id="rId62"/>
    <p:sldId id="800" r:id="rId63"/>
    <p:sldId id="801" r:id="rId64"/>
    <p:sldId id="813" r:id="rId65"/>
    <p:sldId id="814" r:id="rId66"/>
    <p:sldId id="802" r:id="rId67"/>
    <p:sldId id="803" r:id="rId68"/>
    <p:sldId id="804" r:id="rId69"/>
    <p:sldId id="805" r:id="rId70"/>
    <p:sldId id="806" r:id="rId71"/>
    <p:sldId id="807" r:id="rId72"/>
    <p:sldId id="808" r:id="rId73"/>
    <p:sldId id="809" r:id="rId74"/>
    <p:sldId id="810" r:id="rId75"/>
    <p:sldId id="811" r:id="rId76"/>
    <p:sldId id="812" r:id="rId77"/>
    <p:sldId id="709" r:id="rId78"/>
    <p:sldId id="815" r:id="rId79"/>
    <p:sldId id="816" r:id="rId80"/>
    <p:sldId id="817" r:id="rId81"/>
    <p:sldId id="818" r:id="rId82"/>
    <p:sldId id="819" r:id="rId83"/>
    <p:sldId id="820" r:id="rId84"/>
    <p:sldId id="823" r:id="rId85"/>
    <p:sldId id="710" r:id="rId86"/>
    <p:sldId id="711" r:id="rId87"/>
    <p:sldId id="712" r:id="rId88"/>
    <p:sldId id="707" r:id="rId89"/>
    <p:sldId id="713" r:id="rId90"/>
    <p:sldId id="714" r:id="rId91"/>
    <p:sldId id="715" r:id="rId92"/>
    <p:sldId id="716" r:id="rId93"/>
    <p:sldId id="717" r:id="rId94"/>
    <p:sldId id="822" r:id="rId95"/>
    <p:sldId id="718" r:id="rId96"/>
    <p:sldId id="719" r:id="rId97"/>
    <p:sldId id="720" r:id="rId98"/>
    <p:sldId id="721" r:id="rId99"/>
    <p:sldId id="722" r:id="rId100"/>
    <p:sldId id="723" r:id="rId101"/>
    <p:sldId id="724" r:id="rId102"/>
    <p:sldId id="725" r:id="rId103"/>
    <p:sldId id="824" r:id="rId104"/>
    <p:sldId id="825" r:id="rId105"/>
    <p:sldId id="826" r:id="rId106"/>
    <p:sldId id="827" r:id="rId107"/>
    <p:sldId id="828" r:id="rId108"/>
    <p:sldId id="829" r:id="rId109"/>
    <p:sldId id="830" r:id="rId110"/>
    <p:sldId id="831" r:id="rId111"/>
    <p:sldId id="832" r:id="rId112"/>
    <p:sldId id="833" r:id="rId113"/>
    <p:sldId id="834" r:id="rId114"/>
    <p:sldId id="835" r:id="rId115"/>
    <p:sldId id="836" r:id="rId116"/>
    <p:sldId id="837" r:id="rId117"/>
    <p:sldId id="758" r:id="rId118"/>
    <p:sldId id="759" r:id="rId119"/>
    <p:sldId id="760" r:id="rId120"/>
    <p:sldId id="761" r:id="rId121"/>
    <p:sldId id="762" r:id="rId122"/>
    <p:sldId id="763" r:id="rId123"/>
    <p:sldId id="764" r:id="rId124"/>
    <p:sldId id="765" r:id="rId125"/>
    <p:sldId id="766" r:id="rId126"/>
    <p:sldId id="767" r:id="rId1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52" autoAdjust="0"/>
    <p:restoredTop sz="87762" autoAdjust="0"/>
  </p:normalViewPr>
  <p:slideViewPr>
    <p:cSldViewPr>
      <p:cViewPr>
        <p:scale>
          <a:sx n="112" d="100"/>
          <a:sy n="112" d="100"/>
        </p:scale>
        <p:origin x="-1416" y="160"/>
      </p:cViewPr>
      <p:guideLst>
        <p:guide orient="horz" pos="2160"/>
        <p:guide pos="2880"/>
      </p:guideLst>
    </p:cSldViewPr>
  </p:slideViewPr>
  <p:outlineViewPr>
    <p:cViewPr>
      <p:scale>
        <a:sx n="33" d="100"/>
        <a:sy n="33" d="100"/>
      </p:scale>
      <p:origin x="0" y="-149658"/>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notesMaster" Target="notesMasters/notesMaster1.xml"/><Relationship Id="rId12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presProps" Target="presProps.xml"/><Relationship Id="rId131" Type="http://schemas.openxmlformats.org/officeDocument/2006/relationships/viewProps" Target="viewProps.xml"/><Relationship Id="rId132" Type="http://schemas.openxmlformats.org/officeDocument/2006/relationships/theme" Target="theme/theme1.xml"/><Relationship Id="rId13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87CC95-1805-4589-B3C5-62CD2CD2AA07}" type="datetimeFigureOut">
              <a:rPr lang="en-US" smtClean="0"/>
              <a:pPr/>
              <a:t>16/3/19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2BB922-0DC4-4F8B-823D-B8E7EC574980}" type="slidenum">
              <a:rPr lang="en-US" smtClean="0"/>
              <a:pPr/>
              <a:t>‹#›</a:t>
            </a:fld>
            <a:endParaRPr lang="en-US" dirty="0"/>
          </a:p>
        </p:txBody>
      </p:sp>
    </p:spTree>
    <p:extLst>
      <p:ext uri="{BB962C8B-B14F-4D97-AF65-F5344CB8AC3E}">
        <p14:creationId xmlns:p14="http://schemas.microsoft.com/office/powerpoint/2010/main" val="4174583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2BB922-0DC4-4F8B-823D-B8E7EC574980}" type="slidenum">
              <a:rPr lang="en-US" smtClean="0"/>
              <a:pPr/>
              <a:t>95</a:t>
            </a:fld>
            <a:endParaRPr lang="en-US" dirty="0"/>
          </a:p>
        </p:txBody>
      </p:sp>
    </p:spTree>
    <p:extLst>
      <p:ext uri="{BB962C8B-B14F-4D97-AF65-F5344CB8AC3E}">
        <p14:creationId xmlns:p14="http://schemas.microsoft.com/office/powerpoint/2010/main" val="123235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1E29F1-AC24-401B-AE48-BFF8CB282FE9}" type="datetime1">
              <a:rPr lang="en-US" smtClean="0"/>
              <a:t>16/3/19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F4E671-2CE7-4BC4-9D6E-ED7B9AC95417}"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1290D5-AE05-49EC-8540-F01B5CFEA829}" type="datetime1">
              <a:rPr lang="en-US" smtClean="0"/>
              <a:t>16/3/19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F4E671-2CE7-4BC4-9D6E-ED7B9AC95417}"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6720C5-B36B-4C90-B1DC-58C94FB16EE6}" type="datetime1">
              <a:rPr lang="en-US" smtClean="0"/>
              <a:t>16/3/19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F4E671-2CE7-4BC4-9D6E-ED7B9AC95417}"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1828800"/>
            <a:ext cx="3810000" cy="4302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828800"/>
            <a:ext cx="3810000" cy="4302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r>
              <a:rPr lang="en-US"/>
              <a:t>C++ Programming: From Problem Analysis to Program Design, Fourth Edition</a:t>
            </a:r>
          </a:p>
        </p:txBody>
      </p:sp>
      <p:sp>
        <p:nvSpPr>
          <p:cNvPr id="7" name="Rectangle 11"/>
          <p:cNvSpPr>
            <a:spLocks noGrp="1" noChangeArrowheads="1"/>
          </p:cNvSpPr>
          <p:nvPr>
            <p:ph type="sldNum" sz="quarter" idx="12"/>
          </p:nvPr>
        </p:nvSpPr>
        <p:spPr>
          <a:ln/>
        </p:spPr>
        <p:txBody>
          <a:bodyPr/>
          <a:lstStyle>
            <a:lvl1pPr>
              <a:defRPr/>
            </a:lvl1pPr>
          </a:lstStyle>
          <a:p>
            <a:pPr>
              <a:defRPr/>
            </a:pPr>
            <a:fld id="{3F3BDA51-D691-FE47-8D3E-F3E89512A964}" type="slidenum">
              <a:rPr lang="en-US" altLang="en-US"/>
              <a:pPr>
                <a:defRPr/>
              </a:pPr>
              <a:t>‹#›</a:t>
            </a:fld>
            <a:endParaRPr lang="en-US" altLang="en-US"/>
          </a:p>
        </p:txBody>
      </p:sp>
    </p:spTree>
    <p:extLst>
      <p:ext uri="{BB962C8B-B14F-4D97-AF65-F5344CB8AC3E}">
        <p14:creationId xmlns:p14="http://schemas.microsoft.com/office/powerpoint/2010/main" val="504166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277813"/>
            <a:ext cx="7772400" cy="58531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9"/>
          <p:cNvSpPr>
            <a:spLocks noGrp="1" noChangeArrowheads="1"/>
          </p:cNvSpPr>
          <p:nvPr>
            <p:ph type="dt" sz="half" idx="10"/>
          </p:nvPr>
        </p:nvSpPr>
        <p:spPr>
          <a:ln/>
        </p:spPr>
        <p:txBody>
          <a:bodyPr/>
          <a:lstStyle>
            <a:lvl1pPr>
              <a:defRPr/>
            </a:lvl1pPr>
          </a:lstStyle>
          <a:p>
            <a:pPr>
              <a:defRPr/>
            </a:pPr>
            <a:endParaRPr lang="en-US"/>
          </a:p>
        </p:txBody>
      </p:sp>
      <p:sp>
        <p:nvSpPr>
          <p:cNvPr id="4" name="Rectangle 10"/>
          <p:cNvSpPr>
            <a:spLocks noGrp="1" noChangeArrowheads="1"/>
          </p:cNvSpPr>
          <p:nvPr>
            <p:ph type="ftr" sz="quarter" idx="11"/>
          </p:nvPr>
        </p:nvSpPr>
        <p:spPr>
          <a:ln/>
        </p:spPr>
        <p:txBody>
          <a:bodyPr/>
          <a:lstStyle>
            <a:lvl1pPr>
              <a:defRPr/>
            </a:lvl1pPr>
          </a:lstStyle>
          <a:p>
            <a:pPr>
              <a:defRPr/>
            </a:pPr>
            <a:r>
              <a:rPr lang="en-US"/>
              <a:t>C++ Programming: From Problem Analysis to Program Design, Fourth Edition</a:t>
            </a:r>
          </a:p>
        </p:txBody>
      </p:sp>
      <p:sp>
        <p:nvSpPr>
          <p:cNvPr id="5" name="Rectangle 11"/>
          <p:cNvSpPr>
            <a:spLocks noGrp="1" noChangeArrowheads="1"/>
          </p:cNvSpPr>
          <p:nvPr>
            <p:ph type="sldNum" sz="quarter" idx="12"/>
          </p:nvPr>
        </p:nvSpPr>
        <p:spPr>
          <a:ln/>
        </p:spPr>
        <p:txBody>
          <a:bodyPr/>
          <a:lstStyle>
            <a:lvl1pPr>
              <a:defRPr/>
            </a:lvl1pPr>
          </a:lstStyle>
          <a:p>
            <a:pPr>
              <a:defRPr/>
            </a:pPr>
            <a:fld id="{BFF9815C-596A-3940-BAAA-CC287DEE7085}" type="slidenum">
              <a:rPr lang="en-US" altLang="en-US"/>
              <a:pPr>
                <a:defRPr/>
              </a:pPr>
              <a:t>‹#›</a:t>
            </a:fld>
            <a:endParaRPr lang="en-US" altLang="en-US"/>
          </a:p>
        </p:txBody>
      </p:sp>
    </p:spTree>
    <p:extLst>
      <p:ext uri="{BB962C8B-B14F-4D97-AF65-F5344CB8AC3E}">
        <p14:creationId xmlns:p14="http://schemas.microsoft.com/office/powerpoint/2010/main" val="21250462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828800"/>
            <a:ext cx="3810000" cy="4302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876800" y="1828800"/>
            <a:ext cx="3810000" cy="20748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876800" y="4056063"/>
            <a:ext cx="3810000" cy="20748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ln/>
        </p:spPr>
        <p:txBody>
          <a:bodyPr/>
          <a:lstStyle>
            <a:lvl1pPr>
              <a:defRPr/>
            </a:lvl1pPr>
          </a:lstStyle>
          <a:p>
            <a:pPr>
              <a:defRPr/>
            </a:pPr>
            <a:endParaRPr lang="en-US"/>
          </a:p>
        </p:txBody>
      </p:sp>
      <p:sp>
        <p:nvSpPr>
          <p:cNvPr id="7" name="Rectangle 10"/>
          <p:cNvSpPr>
            <a:spLocks noGrp="1" noChangeArrowheads="1"/>
          </p:cNvSpPr>
          <p:nvPr>
            <p:ph type="ftr" sz="quarter" idx="11"/>
          </p:nvPr>
        </p:nvSpPr>
        <p:spPr>
          <a:ln/>
        </p:spPr>
        <p:txBody>
          <a:bodyPr/>
          <a:lstStyle>
            <a:lvl1pPr>
              <a:defRPr/>
            </a:lvl1pPr>
          </a:lstStyle>
          <a:p>
            <a:pPr>
              <a:defRPr/>
            </a:pPr>
            <a:r>
              <a:rPr lang="en-US"/>
              <a:t>C++ Programming: From Problem Analysis to Program Design, Fourth Edition</a:t>
            </a:r>
          </a:p>
        </p:txBody>
      </p:sp>
      <p:sp>
        <p:nvSpPr>
          <p:cNvPr id="8" name="Rectangle 11"/>
          <p:cNvSpPr>
            <a:spLocks noGrp="1" noChangeArrowheads="1"/>
          </p:cNvSpPr>
          <p:nvPr>
            <p:ph type="sldNum" sz="quarter" idx="12"/>
          </p:nvPr>
        </p:nvSpPr>
        <p:spPr>
          <a:ln/>
        </p:spPr>
        <p:txBody>
          <a:bodyPr/>
          <a:lstStyle>
            <a:lvl1pPr>
              <a:defRPr/>
            </a:lvl1pPr>
          </a:lstStyle>
          <a:p>
            <a:pPr>
              <a:defRPr/>
            </a:pPr>
            <a:fld id="{3DF2FD0B-94B2-0D45-817C-A471C210FCE4}" type="slidenum">
              <a:rPr lang="en-US" altLang="en-US"/>
              <a:pPr>
                <a:defRPr/>
              </a:pPr>
              <a:t>‹#›</a:t>
            </a:fld>
            <a:endParaRPr lang="en-US" altLang="en-US"/>
          </a:p>
        </p:txBody>
      </p:sp>
    </p:spTree>
    <p:extLst>
      <p:ext uri="{BB962C8B-B14F-4D97-AF65-F5344CB8AC3E}">
        <p14:creationId xmlns:p14="http://schemas.microsoft.com/office/powerpoint/2010/main" val="1787206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DE6BCA-F241-498E-B60E-9685C1CC9996}" type="datetime1">
              <a:rPr lang="en-US" smtClean="0"/>
              <a:t>16/3/19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F4E671-2CE7-4BC4-9D6E-ED7B9AC95417}"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E6ED54-FE33-48FC-B768-53420673B322}" type="datetime1">
              <a:rPr lang="en-US" smtClean="0"/>
              <a:t>16/3/19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F4E671-2CE7-4BC4-9D6E-ED7B9AC95417}"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21B534-49E3-4366-90D6-60AD87C516B6}" type="datetime1">
              <a:rPr lang="en-US" smtClean="0"/>
              <a:t>16/3/19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F4E671-2CE7-4BC4-9D6E-ED7B9AC95417}"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778506-2230-47EC-89E9-2E7277A6738D}" type="datetime1">
              <a:rPr lang="en-US" smtClean="0"/>
              <a:t>16/3/19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DF4E671-2CE7-4BC4-9D6E-ED7B9AC95417}" type="slidenum">
              <a:rPr lang="en-US" smtClean="0"/>
              <a:pPr/>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546FBFB-CB8B-428F-AF87-D12AD43DA750}" type="datetime1">
              <a:rPr lang="en-US" smtClean="0"/>
              <a:t>16/3/19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DF4E671-2CE7-4BC4-9D6E-ED7B9AC95417}"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E393FB-C974-44DE-889F-A223199B1388}" type="datetime1">
              <a:rPr lang="en-US" smtClean="0"/>
              <a:t>16/3/19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DF4E671-2CE7-4BC4-9D6E-ED7B9AC95417}"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E45911-3199-4EAC-B62F-D81987DC5F4D}" type="datetime1">
              <a:rPr lang="en-US" smtClean="0"/>
              <a:t>16/3/19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F4E671-2CE7-4BC4-9D6E-ED7B9AC95417}"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3ACE8A-4E9A-4525-ABEE-2126F0570F37}" type="datetime1">
              <a:rPr lang="en-US" smtClean="0"/>
              <a:t>16/3/19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F4E671-2CE7-4BC4-9D6E-ED7B9AC95417}"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D83D5C7D-DA96-4C6D-AFC9-813A7AFBF29D}" type="datetime1">
              <a:rPr lang="en-US" smtClean="0"/>
              <a:t>16/3/19</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9DF4E671-2CE7-4BC4-9D6E-ED7B9AC95417}"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1.jpeg"/><Relationship Id="rId3" Type="http://schemas.openxmlformats.org/officeDocument/2006/relationships/image" Target="../media/image62.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3.jpeg"/><Relationship Id="rId3" Type="http://schemas.openxmlformats.org/officeDocument/2006/relationships/image" Target="../media/image64.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5.jpeg"/><Relationship Id="rId3" Type="http://schemas.openxmlformats.org/officeDocument/2006/relationships/image" Target="../media/image66.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wmf"/><Relationship Id="rId3" Type="http://schemas.openxmlformats.org/officeDocument/2006/relationships/image" Target="../media/image69.w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jpe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wmf"/><Relationship Id="rId3" Type="http://schemas.openxmlformats.org/officeDocument/2006/relationships/image" Target="../media/image73.w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4.jpeg"/><Relationship Id="rId3" Type="http://schemas.openxmlformats.org/officeDocument/2006/relationships/image" Target="../media/image75.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image" Target="../media/image7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8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jpeg"/><Relationship Id="rId3" Type="http://schemas.openxmlformats.org/officeDocument/2006/relationships/image" Target="../media/image1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wmf"/></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1" Type="http://schemas.openxmlformats.org/officeDocument/2006/relationships/slideLayout" Target="../slideLayouts/slideLayout14.xml"/><Relationship Id="rId2" Type="http://schemas.openxmlformats.org/officeDocument/2006/relationships/image" Target="../media/image25.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w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4.w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w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jpeg"/><Relationship Id="rId3" Type="http://schemas.openxmlformats.org/officeDocument/2006/relationships/image" Target="../media/image49.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jpeg"/><Relationship Id="rId3" Type="http://schemas.openxmlformats.org/officeDocument/2006/relationships/image" Target="../media/image49.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Composition, Inheritance and Virtual Functions</a:t>
            </a:r>
            <a:r>
              <a:rPr lang="en-US" b="1" dirty="0"/>
              <a:t/>
            </a:r>
            <a:br>
              <a:rPr lang="en-US" b="1" dirty="0"/>
            </a:br>
            <a:endParaRPr lang="en-US" dirty="0"/>
          </a:p>
        </p:txBody>
      </p:sp>
      <p:sp>
        <p:nvSpPr>
          <p:cNvPr id="4" name="Slide Number Placeholder 3"/>
          <p:cNvSpPr>
            <a:spLocks noGrp="1"/>
          </p:cNvSpPr>
          <p:nvPr>
            <p:ph type="sldNum" sz="quarter" idx="12"/>
          </p:nvPr>
        </p:nvSpPr>
        <p:spPr/>
        <p:txBody>
          <a:bodyPr/>
          <a:lstStyle/>
          <a:p>
            <a:fld id="{9DF4E671-2CE7-4BC4-9D6E-ED7B9AC95417}" type="slidenum">
              <a:rPr lang="en-US" smtClean="0"/>
              <a:pPr/>
              <a:t>1</a:t>
            </a:fld>
            <a:endParaRPr lang="en-US" dirty="0"/>
          </a:p>
        </p:txBody>
      </p:sp>
    </p:spTree>
    <p:extLst>
      <p:ext uri="{BB962C8B-B14F-4D97-AF65-F5344CB8AC3E}">
        <p14:creationId xmlns:p14="http://schemas.microsoft.com/office/powerpoint/2010/main" val="1001478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0" i="0" kern="1200" spc="-100" baseline="0" dirty="0">
                <a:solidFill>
                  <a:schemeClr val="tx2"/>
                </a:solidFill>
                <a:effectLst/>
                <a:latin typeface="+mj-lt"/>
                <a:ea typeface="+mj-ea"/>
                <a:cs typeface="+mj-cs"/>
              </a:rPr>
              <a:t>5.5.9 Objects inside objects (3)</a:t>
            </a:r>
            <a:endParaRPr lang="en-US" dirty="0"/>
          </a:p>
        </p:txBody>
      </p:sp>
      <p:sp>
        <p:nvSpPr>
          <p:cNvPr id="3" name="Content Placeholder 2"/>
          <p:cNvSpPr>
            <a:spLocks noGrp="1"/>
          </p:cNvSpPr>
          <p:nvPr>
            <p:ph idx="1"/>
          </p:nvPr>
        </p:nvSpPr>
        <p:spPr/>
        <p:txBody>
          <a:bodyPr>
            <a:noAutofit/>
          </a:bodyPr>
          <a:lstStyle/>
          <a:p>
            <a:pPr marL="0" indent="0">
              <a:buNone/>
            </a:pPr>
            <a:r>
              <a:rPr lang="en-US" sz="1600" b="1" dirty="0">
                <a:solidFill>
                  <a:srgbClr val="002060"/>
                </a:solidFill>
              </a:rPr>
              <a:t>class Element {</a:t>
            </a:r>
          </a:p>
          <a:p>
            <a:pPr marL="0" indent="0">
              <a:buNone/>
            </a:pPr>
            <a:r>
              <a:rPr lang="en-US" sz="1600" b="1" dirty="0">
                <a:solidFill>
                  <a:srgbClr val="002060"/>
                </a:solidFill>
              </a:rPr>
              <a:t>	</a:t>
            </a:r>
            <a:r>
              <a:rPr lang="en-US" sz="1600" b="1" dirty="0" err="1">
                <a:solidFill>
                  <a:srgbClr val="002060"/>
                </a:solidFill>
              </a:rPr>
              <a:t>int</a:t>
            </a:r>
            <a:r>
              <a:rPr lang="en-US" sz="1600" b="1" dirty="0">
                <a:solidFill>
                  <a:srgbClr val="002060"/>
                </a:solidFill>
              </a:rPr>
              <a:t> value;</a:t>
            </a:r>
          </a:p>
          <a:p>
            <a:pPr marL="0" indent="0">
              <a:buNone/>
            </a:pPr>
            <a:r>
              <a:rPr lang="en-US" sz="1600" b="1" dirty="0">
                <a:solidFill>
                  <a:srgbClr val="002060"/>
                </a:solidFill>
              </a:rPr>
              <a:t>public:</a:t>
            </a:r>
          </a:p>
          <a:p>
            <a:pPr marL="0" indent="0">
              <a:buNone/>
            </a:pPr>
            <a:r>
              <a:rPr lang="en-US" sz="1600" b="1" dirty="0">
                <a:solidFill>
                  <a:srgbClr val="002060"/>
                </a:solidFill>
              </a:rPr>
              <a:t>	Element(</a:t>
            </a:r>
            <a:r>
              <a:rPr lang="en-US" sz="1600" b="1" dirty="0" err="1">
                <a:solidFill>
                  <a:srgbClr val="002060"/>
                </a:solidFill>
              </a:rPr>
              <a:t>int</a:t>
            </a:r>
            <a:r>
              <a:rPr lang="en-US" sz="1600" b="1" dirty="0">
                <a:solidFill>
                  <a:srgbClr val="002060"/>
                </a:solidFill>
              </a:rPr>
              <a:t> </a:t>
            </a:r>
            <a:r>
              <a:rPr lang="en-US" sz="1600" b="1" dirty="0" err="1">
                <a:solidFill>
                  <a:srgbClr val="002060"/>
                </a:solidFill>
              </a:rPr>
              <a:t>val</a:t>
            </a:r>
            <a:r>
              <a:rPr lang="en-US" sz="1600" b="1" dirty="0">
                <a:solidFill>
                  <a:srgbClr val="002060"/>
                </a:solidFill>
              </a:rPr>
              <a:t>) { value = </a:t>
            </a:r>
            <a:r>
              <a:rPr lang="en-US" sz="1600" b="1" dirty="0" err="1">
                <a:solidFill>
                  <a:srgbClr val="002060"/>
                </a:solidFill>
              </a:rPr>
              <a:t>val</a:t>
            </a:r>
            <a:r>
              <a:rPr lang="en-US" sz="1600" b="1" dirty="0">
                <a:solidFill>
                  <a:srgbClr val="002060"/>
                </a:solidFill>
              </a:rPr>
              <a:t>; </a:t>
            </a:r>
            <a:r>
              <a:rPr lang="en-US" sz="1600" b="1" dirty="0" err="1">
                <a:solidFill>
                  <a:srgbClr val="002060"/>
                </a:solidFill>
              </a:rPr>
              <a:t>cout</a:t>
            </a:r>
            <a:r>
              <a:rPr lang="en-US" sz="1600" b="1" dirty="0">
                <a:solidFill>
                  <a:srgbClr val="002060"/>
                </a:solidFill>
              </a:rPr>
              <a:t> &lt;&lt; "Element(" &lt;&lt; </a:t>
            </a:r>
            <a:r>
              <a:rPr lang="en-US" sz="1600" b="1" dirty="0" err="1">
                <a:solidFill>
                  <a:srgbClr val="002060"/>
                </a:solidFill>
              </a:rPr>
              <a:t>val</a:t>
            </a:r>
            <a:r>
              <a:rPr lang="en-US" sz="1600" b="1" dirty="0">
                <a:solidFill>
                  <a:srgbClr val="002060"/>
                </a:solidFill>
              </a:rPr>
              <a:t> &lt;&lt; ") constructed!" &lt;&lt; </a:t>
            </a:r>
            <a:r>
              <a:rPr lang="en-US" sz="1600" b="1" dirty="0" err="1">
                <a:solidFill>
                  <a:srgbClr val="002060"/>
                </a:solidFill>
              </a:rPr>
              <a:t>endl</a:t>
            </a:r>
            <a:r>
              <a:rPr lang="en-US" sz="1600" b="1" dirty="0">
                <a:solidFill>
                  <a:srgbClr val="002060"/>
                </a:solidFill>
              </a:rPr>
              <a:t>; }</a:t>
            </a:r>
          </a:p>
          <a:p>
            <a:pPr marL="0" indent="0">
              <a:buNone/>
            </a:pPr>
            <a:r>
              <a:rPr lang="en-US" sz="1600" b="1" dirty="0">
                <a:solidFill>
                  <a:srgbClr val="002060"/>
                </a:solidFill>
              </a:rPr>
              <a:t>	</a:t>
            </a:r>
            <a:r>
              <a:rPr lang="en-US" sz="1600" b="1" dirty="0" err="1">
                <a:solidFill>
                  <a:srgbClr val="002060"/>
                </a:solidFill>
              </a:rPr>
              <a:t>int</a:t>
            </a:r>
            <a:r>
              <a:rPr lang="en-US" sz="1600" b="1" dirty="0">
                <a:solidFill>
                  <a:srgbClr val="002060"/>
                </a:solidFill>
              </a:rPr>
              <a:t> Get(void) { return value; }</a:t>
            </a:r>
          </a:p>
          <a:p>
            <a:pPr marL="0" indent="0">
              <a:buNone/>
            </a:pPr>
            <a:r>
              <a:rPr lang="en-US" sz="1600" b="1" dirty="0">
                <a:solidFill>
                  <a:srgbClr val="002060"/>
                </a:solidFill>
              </a:rPr>
              <a:t>	void Put(</a:t>
            </a:r>
            <a:r>
              <a:rPr lang="en-US" sz="1600" b="1" dirty="0" err="1">
                <a:solidFill>
                  <a:srgbClr val="002060"/>
                </a:solidFill>
              </a:rPr>
              <a:t>int</a:t>
            </a:r>
            <a:r>
              <a:rPr lang="en-US" sz="1600" b="1" dirty="0">
                <a:solidFill>
                  <a:srgbClr val="002060"/>
                </a:solidFill>
              </a:rPr>
              <a:t> </a:t>
            </a:r>
            <a:r>
              <a:rPr lang="en-US" sz="1600" b="1" dirty="0" err="1">
                <a:solidFill>
                  <a:srgbClr val="002060"/>
                </a:solidFill>
              </a:rPr>
              <a:t>val</a:t>
            </a:r>
            <a:r>
              <a:rPr lang="en-US" sz="1600" b="1" dirty="0">
                <a:solidFill>
                  <a:srgbClr val="002060"/>
                </a:solidFill>
              </a:rPr>
              <a:t>) { value = </a:t>
            </a:r>
            <a:r>
              <a:rPr lang="en-US" sz="1600" b="1" dirty="0" err="1">
                <a:solidFill>
                  <a:srgbClr val="002060"/>
                </a:solidFill>
              </a:rPr>
              <a:t>val</a:t>
            </a:r>
            <a:r>
              <a:rPr lang="en-US" sz="1600" b="1" dirty="0">
                <a:solidFill>
                  <a:srgbClr val="002060"/>
                </a:solidFill>
              </a:rPr>
              <a:t>; }</a:t>
            </a:r>
          </a:p>
          <a:p>
            <a:pPr marL="0" indent="0">
              <a:buNone/>
            </a:pPr>
            <a:r>
              <a:rPr lang="en-US" sz="1600" b="1" dirty="0">
                <a:solidFill>
                  <a:srgbClr val="002060"/>
                </a:solidFill>
              </a:rPr>
              <a:t>};</a:t>
            </a:r>
          </a:p>
          <a:p>
            <a:pPr marL="0" indent="0">
              <a:buNone/>
            </a:pPr>
            <a:r>
              <a:rPr lang="en-US" sz="1600" b="1" dirty="0">
                <a:solidFill>
                  <a:srgbClr val="002060"/>
                </a:solidFill>
              </a:rPr>
              <a:t>class Collection {</a:t>
            </a:r>
          </a:p>
          <a:p>
            <a:pPr marL="0" indent="0">
              <a:buNone/>
            </a:pPr>
            <a:r>
              <a:rPr lang="en-US" sz="1600" b="1" dirty="0">
                <a:solidFill>
                  <a:srgbClr val="002060"/>
                </a:solidFill>
              </a:rPr>
              <a:t>	Element el1, el2;</a:t>
            </a:r>
          </a:p>
          <a:p>
            <a:pPr marL="0" indent="0">
              <a:buNone/>
            </a:pPr>
            <a:r>
              <a:rPr lang="en-US" sz="1600" b="1" dirty="0">
                <a:solidFill>
                  <a:srgbClr val="002060"/>
                </a:solidFill>
              </a:rPr>
              <a:t>public:	</a:t>
            </a:r>
          </a:p>
          <a:p>
            <a:pPr marL="0" indent="0">
              <a:buNone/>
            </a:pPr>
            <a:r>
              <a:rPr lang="en-US" sz="1600" b="1" dirty="0">
                <a:solidFill>
                  <a:srgbClr val="002060"/>
                </a:solidFill>
              </a:rPr>
              <a:t>	Collection(void) { </a:t>
            </a:r>
            <a:r>
              <a:rPr lang="en-US" sz="1600" b="1" dirty="0" err="1">
                <a:solidFill>
                  <a:srgbClr val="002060"/>
                </a:solidFill>
              </a:rPr>
              <a:t>cout</a:t>
            </a:r>
            <a:r>
              <a:rPr lang="en-US" sz="1600" b="1" dirty="0">
                <a:solidFill>
                  <a:srgbClr val="002060"/>
                </a:solidFill>
              </a:rPr>
              <a:t> &lt;&lt; "Collection constructed!" &lt;&lt; </a:t>
            </a:r>
            <a:r>
              <a:rPr lang="en-US" sz="1600" b="1" dirty="0" err="1">
                <a:solidFill>
                  <a:srgbClr val="002060"/>
                </a:solidFill>
              </a:rPr>
              <a:t>endl</a:t>
            </a:r>
            <a:r>
              <a:rPr lang="en-US" sz="1600" b="1" dirty="0">
                <a:solidFill>
                  <a:srgbClr val="002060"/>
                </a:solidFill>
              </a:rPr>
              <a:t>; }</a:t>
            </a:r>
          </a:p>
          <a:p>
            <a:pPr marL="0" indent="0">
              <a:buNone/>
            </a:pPr>
            <a:r>
              <a:rPr lang="en-US" sz="1600" b="1" dirty="0">
                <a:solidFill>
                  <a:srgbClr val="002060"/>
                </a:solidFill>
              </a:rPr>
              <a:t>	</a:t>
            </a:r>
            <a:r>
              <a:rPr lang="en-US" sz="1600" b="1" dirty="0" err="1">
                <a:solidFill>
                  <a:srgbClr val="002060"/>
                </a:solidFill>
              </a:rPr>
              <a:t>int</a:t>
            </a:r>
            <a:r>
              <a:rPr lang="en-US" sz="1600" b="1" dirty="0">
                <a:solidFill>
                  <a:srgbClr val="002060"/>
                </a:solidFill>
              </a:rPr>
              <a:t> Get(</a:t>
            </a:r>
            <a:r>
              <a:rPr lang="en-US" sz="1600" b="1" dirty="0" err="1">
                <a:solidFill>
                  <a:srgbClr val="002060"/>
                </a:solidFill>
              </a:rPr>
              <a:t>int</a:t>
            </a:r>
            <a:r>
              <a:rPr lang="en-US" sz="1600" b="1" dirty="0">
                <a:solidFill>
                  <a:srgbClr val="002060"/>
                </a:solidFill>
              </a:rPr>
              <a:t> </a:t>
            </a:r>
            <a:r>
              <a:rPr lang="en-US" sz="1600" b="1" dirty="0" err="1">
                <a:solidFill>
                  <a:srgbClr val="002060"/>
                </a:solidFill>
              </a:rPr>
              <a:t>elno</a:t>
            </a:r>
            <a:r>
              <a:rPr lang="en-US" sz="1600" b="1" dirty="0">
                <a:solidFill>
                  <a:srgbClr val="002060"/>
                </a:solidFill>
              </a:rPr>
              <a:t>) { return </a:t>
            </a:r>
            <a:r>
              <a:rPr lang="en-US" sz="1600" b="1" dirty="0" err="1">
                <a:solidFill>
                  <a:srgbClr val="002060"/>
                </a:solidFill>
              </a:rPr>
              <a:t>elno</a:t>
            </a:r>
            <a:r>
              <a:rPr lang="en-US" sz="1600" b="1" dirty="0">
                <a:solidFill>
                  <a:srgbClr val="002060"/>
                </a:solidFill>
              </a:rPr>
              <a:t> == 1 ? el1.Get() : el2.Get(); }</a:t>
            </a:r>
          </a:p>
          <a:p>
            <a:pPr marL="0" indent="0">
              <a:buNone/>
            </a:pPr>
            <a:r>
              <a:rPr lang="en-US" sz="1600" b="1" dirty="0">
                <a:solidFill>
                  <a:srgbClr val="002060"/>
                </a:solidFill>
              </a:rPr>
              <a:t>	</a:t>
            </a:r>
            <a:r>
              <a:rPr lang="en-US" sz="1600" b="1" dirty="0" err="1">
                <a:solidFill>
                  <a:srgbClr val="002060"/>
                </a:solidFill>
              </a:rPr>
              <a:t>int</a:t>
            </a:r>
            <a:r>
              <a:rPr lang="en-US" sz="1600" b="1" dirty="0">
                <a:solidFill>
                  <a:srgbClr val="002060"/>
                </a:solidFill>
              </a:rPr>
              <a:t> Put(</a:t>
            </a:r>
            <a:r>
              <a:rPr lang="en-US" sz="1600" b="1" dirty="0" err="1">
                <a:solidFill>
                  <a:srgbClr val="002060"/>
                </a:solidFill>
              </a:rPr>
              <a:t>int</a:t>
            </a:r>
            <a:r>
              <a:rPr lang="en-US" sz="1600" b="1" dirty="0">
                <a:solidFill>
                  <a:srgbClr val="002060"/>
                </a:solidFill>
              </a:rPr>
              <a:t> </a:t>
            </a:r>
            <a:r>
              <a:rPr lang="en-US" sz="1600" b="1" dirty="0" err="1">
                <a:solidFill>
                  <a:srgbClr val="002060"/>
                </a:solidFill>
              </a:rPr>
              <a:t>elno</a:t>
            </a:r>
            <a:r>
              <a:rPr lang="en-US" sz="1600" b="1" dirty="0">
                <a:solidFill>
                  <a:srgbClr val="002060"/>
                </a:solidFill>
              </a:rPr>
              <a:t>, </a:t>
            </a:r>
            <a:r>
              <a:rPr lang="en-US" sz="1600" b="1" dirty="0" err="1">
                <a:solidFill>
                  <a:srgbClr val="002060"/>
                </a:solidFill>
              </a:rPr>
              <a:t>int</a:t>
            </a:r>
            <a:r>
              <a:rPr lang="en-US" sz="1600" b="1" dirty="0">
                <a:solidFill>
                  <a:srgbClr val="002060"/>
                </a:solidFill>
              </a:rPr>
              <a:t> </a:t>
            </a:r>
            <a:r>
              <a:rPr lang="en-US" sz="1600" b="1" dirty="0" err="1">
                <a:solidFill>
                  <a:srgbClr val="002060"/>
                </a:solidFill>
              </a:rPr>
              <a:t>val</a:t>
            </a:r>
            <a:r>
              <a:rPr lang="en-US" sz="1600" b="1" dirty="0">
                <a:solidFill>
                  <a:srgbClr val="002060"/>
                </a:solidFill>
              </a:rPr>
              <a:t>) { if(</a:t>
            </a:r>
            <a:r>
              <a:rPr lang="en-US" sz="1600" b="1" dirty="0" err="1">
                <a:solidFill>
                  <a:srgbClr val="002060"/>
                </a:solidFill>
              </a:rPr>
              <a:t>elno</a:t>
            </a:r>
            <a:r>
              <a:rPr lang="en-US" sz="1600" b="1" dirty="0">
                <a:solidFill>
                  <a:srgbClr val="002060"/>
                </a:solidFill>
              </a:rPr>
              <a:t> == 1) el1.Put(</a:t>
            </a:r>
            <a:r>
              <a:rPr lang="en-US" sz="1600" b="1" dirty="0" err="1">
                <a:solidFill>
                  <a:srgbClr val="002060"/>
                </a:solidFill>
              </a:rPr>
              <a:t>val</a:t>
            </a:r>
            <a:r>
              <a:rPr lang="en-US" sz="1600" b="1" dirty="0">
                <a:solidFill>
                  <a:srgbClr val="002060"/>
                </a:solidFill>
              </a:rPr>
              <a:t>); else el2.Put(</a:t>
            </a:r>
            <a:r>
              <a:rPr lang="en-US" sz="1600" b="1" dirty="0" err="1">
                <a:solidFill>
                  <a:srgbClr val="002060"/>
                </a:solidFill>
              </a:rPr>
              <a:t>val</a:t>
            </a:r>
            <a:r>
              <a:rPr lang="en-US" sz="1600" b="1" dirty="0">
                <a:solidFill>
                  <a:srgbClr val="002060"/>
                </a:solidFill>
              </a:rPr>
              <a:t>); }</a:t>
            </a:r>
          </a:p>
          <a:p>
            <a:pPr marL="0" indent="0">
              <a:buNone/>
            </a:pPr>
            <a:r>
              <a:rPr lang="en-US" sz="1600" b="1" dirty="0">
                <a:solidFill>
                  <a:srgbClr val="002060"/>
                </a:solidFill>
              </a:rPr>
              <a:t>};</a:t>
            </a:r>
          </a:p>
          <a:p>
            <a:pPr marL="0" indent="0">
              <a:buNone/>
            </a:pPr>
            <a:r>
              <a:rPr lang="en-US" sz="1600" b="1" dirty="0" err="1">
                <a:solidFill>
                  <a:srgbClr val="002060"/>
                </a:solidFill>
              </a:rPr>
              <a:t>int</a:t>
            </a:r>
            <a:r>
              <a:rPr lang="en-US" sz="1600" b="1" dirty="0">
                <a:solidFill>
                  <a:srgbClr val="002060"/>
                </a:solidFill>
              </a:rPr>
              <a:t> main(void) {</a:t>
            </a:r>
          </a:p>
          <a:p>
            <a:pPr marL="0" indent="0">
              <a:buNone/>
            </a:pPr>
            <a:r>
              <a:rPr lang="en-US" sz="1600" b="1" dirty="0">
                <a:solidFill>
                  <a:srgbClr val="002060"/>
                </a:solidFill>
              </a:rPr>
              <a:t>	Collection </a:t>
            </a:r>
            <a:r>
              <a:rPr lang="en-US" sz="1600" b="1" dirty="0" err="1">
                <a:solidFill>
                  <a:srgbClr val="002060"/>
                </a:solidFill>
              </a:rPr>
              <a:t>coll</a:t>
            </a:r>
            <a:r>
              <a:rPr lang="en-US" sz="1600" b="1" dirty="0">
                <a:solidFill>
                  <a:srgbClr val="002060"/>
                </a:solidFill>
              </a:rPr>
              <a:t>;</a:t>
            </a:r>
          </a:p>
          <a:p>
            <a:pPr marL="0" indent="0">
              <a:buNone/>
            </a:pPr>
            <a:r>
              <a:rPr lang="en-US" sz="1600" b="1" dirty="0">
                <a:solidFill>
                  <a:srgbClr val="002060"/>
                </a:solidFill>
              </a:rPr>
              <a:t>	return 0;</a:t>
            </a:r>
          </a:p>
          <a:p>
            <a:pPr marL="0" indent="0">
              <a:buNone/>
            </a:pPr>
            <a:r>
              <a:rPr lang="en-US" sz="1600" b="1" dirty="0">
                <a:solidFill>
                  <a:srgbClr val="002060"/>
                </a:solidFill>
              </a:rPr>
              <a:t>}</a:t>
            </a:r>
            <a:endParaRPr lang="en-US" sz="1600" b="1" i="0" kern="1200" dirty="0">
              <a:solidFill>
                <a:srgbClr val="002060"/>
              </a:solidFill>
              <a:effectLst/>
            </a:endParaRPr>
          </a:p>
        </p:txBody>
      </p:sp>
      <p:sp>
        <p:nvSpPr>
          <p:cNvPr id="4" name="Slide Number Placeholder 3"/>
          <p:cNvSpPr>
            <a:spLocks noGrp="1"/>
          </p:cNvSpPr>
          <p:nvPr>
            <p:ph type="sldNum" sz="quarter" idx="12"/>
          </p:nvPr>
        </p:nvSpPr>
        <p:spPr/>
        <p:txBody>
          <a:bodyPr/>
          <a:lstStyle/>
          <a:p>
            <a:fld id="{9DF4E671-2CE7-4BC4-9D6E-ED7B9AC95417}" type="slidenum">
              <a:rPr lang="en-US" smtClean="0"/>
              <a:pPr/>
              <a:t>10</a:t>
            </a:fld>
            <a:endParaRPr lang="en-US" dirty="0"/>
          </a:p>
        </p:txBody>
      </p:sp>
    </p:spTree>
    <p:extLst>
      <p:ext uri="{BB962C8B-B14F-4D97-AF65-F5344CB8AC3E}">
        <p14:creationId xmlns:p14="http://schemas.microsoft.com/office/powerpoint/2010/main" val="5683259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6.3.4 Overriding a method in the subclass (4)</a:t>
            </a:r>
          </a:p>
        </p:txBody>
      </p:sp>
      <p:sp>
        <p:nvSpPr>
          <p:cNvPr id="3" name="Content Placeholder 2"/>
          <p:cNvSpPr>
            <a:spLocks noGrp="1"/>
          </p:cNvSpPr>
          <p:nvPr>
            <p:ph idx="1"/>
          </p:nvPr>
        </p:nvSpPr>
        <p:spPr>
          <a:xfrm>
            <a:off x="822959" y="1845734"/>
            <a:ext cx="7543801" cy="1126066"/>
          </a:xfrm>
        </p:spPr>
        <p:txBody>
          <a:bodyPr>
            <a:normAutofit fontScale="70000" lnSpcReduction="20000"/>
          </a:bodyPr>
          <a:lstStyle/>
          <a:p>
            <a:pPr marL="0" indent="0">
              <a:buNone/>
            </a:pPr>
            <a:r>
              <a:rPr lang="en-US" dirty="0"/>
              <a:t>The next example shows that the binding between the origin of the virtual function (inside the superclass) and its replacement (defined within the subclass) is created dynamically, during the execution of the program. </a:t>
            </a:r>
          </a:p>
          <a:p>
            <a:pPr marL="0" indent="0">
              <a:buNone/>
            </a:pPr>
            <a:r>
              <a:rPr lang="en-US" dirty="0"/>
              <a:t>Take a look at the example →</a:t>
            </a:r>
          </a:p>
          <a:p>
            <a:endParaRPr lang="en-US"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6760" y="4038600"/>
            <a:ext cx="2540000" cy="21336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510" y="2855609"/>
            <a:ext cx="4498490" cy="3419246"/>
          </a:xfrm>
          <a:prstGeom prst="rect">
            <a:avLst/>
          </a:prstGeom>
        </p:spPr>
      </p:pic>
    </p:spTree>
    <p:extLst>
      <p:ext uri="{BB962C8B-B14F-4D97-AF65-F5344CB8AC3E}">
        <p14:creationId xmlns:p14="http://schemas.microsoft.com/office/powerpoint/2010/main" val="57295200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6.3.4 Overriding a method in the subclass (4)</a:t>
            </a:r>
          </a:p>
        </p:txBody>
      </p:sp>
      <p:sp>
        <p:nvSpPr>
          <p:cNvPr id="3" name="Content Placeholder 2"/>
          <p:cNvSpPr>
            <a:spLocks noGrp="1"/>
          </p:cNvSpPr>
          <p:nvPr>
            <p:ph idx="1"/>
          </p:nvPr>
        </p:nvSpPr>
        <p:spPr/>
        <p:txBody>
          <a:bodyPr>
            <a:normAutofit lnSpcReduction="10000"/>
          </a:bodyPr>
          <a:lstStyle/>
          <a:p>
            <a:pPr marL="0" indent="0">
              <a:buNone/>
            </a:pPr>
            <a:r>
              <a:rPr lang="en-US" dirty="0"/>
              <a:t>We invoke the </a:t>
            </a:r>
            <a:r>
              <a:rPr lang="en-US" i="1" dirty="0" err="1"/>
              <a:t>MakeSound</a:t>
            </a:r>
            <a:r>
              <a:rPr lang="en-US" dirty="0"/>
              <a:t> method as part of the </a:t>
            </a:r>
            <a:r>
              <a:rPr lang="en-US" i="1" dirty="0"/>
              <a:t>Pet</a:t>
            </a:r>
            <a:r>
              <a:rPr lang="en-US" dirty="0"/>
              <a:t> constructor. We already know that the method is </a:t>
            </a:r>
            <a:r>
              <a:rPr lang="en-US" b="1" dirty="0" err="1"/>
              <a:t>polymorphically</a:t>
            </a:r>
            <a:r>
              <a:rPr lang="en-US" dirty="0"/>
              <a:t> replaced by the new implementations presented by the </a:t>
            </a:r>
            <a:r>
              <a:rPr lang="en-US" i="1" dirty="0"/>
              <a:t>Cat</a:t>
            </a:r>
            <a:r>
              <a:rPr lang="en-US" dirty="0"/>
              <a:t> and </a:t>
            </a:r>
            <a:r>
              <a:rPr lang="en-US" i="1" dirty="0"/>
              <a:t>Dog</a:t>
            </a:r>
            <a:r>
              <a:rPr lang="en-US" dirty="0"/>
              <a:t> subclasses. We don’t know yet </a:t>
            </a:r>
            <a:r>
              <a:rPr lang="en-US" b="1" dirty="0"/>
              <a:t>when</a:t>
            </a:r>
            <a:r>
              <a:rPr lang="en-US" dirty="0"/>
              <a:t> the replacement occurs.</a:t>
            </a:r>
          </a:p>
          <a:p>
            <a:pPr marL="0" indent="0">
              <a:buNone/>
            </a:pPr>
            <a:r>
              <a:rPr lang="en-US" dirty="0"/>
              <a:t>The program will output the following lines:</a:t>
            </a:r>
          </a:p>
          <a:p>
            <a:pPr marL="0" indent="0">
              <a:buNone/>
            </a:pPr>
            <a:r>
              <a:rPr lang="en-US" dirty="0"/>
              <a:t> </a:t>
            </a:r>
          </a:p>
          <a:p>
            <a:pPr marL="0" indent="0">
              <a:buNone/>
            </a:pPr>
            <a:r>
              <a:rPr lang="en-US" dirty="0"/>
              <a:t>Kitty the Pet says: </a:t>
            </a:r>
            <a:r>
              <a:rPr lang="en-US" dirty="0" err="1"/>
              <a:t>Shh</a:t>
            </a:r>
            <a:r>
              <a:rPr lang="en-US" dirty="0"/>
              <a:t>! </a:t>
            </a:r>
            <a:r>
              <a:rPr lang="en-US" dirty="0" err="1"/>
              <a:t>Shh</a:t>
            </a:r>
            <a:r>
              <a:rPr lang="en-US" dirty="0"/>
              <a:t>!</a:t>
            </a:r>
          </a:p>
          <a:p>
            <a:pPr marL="0" indent="0">
              <a:buNone/>
            </a:pPr>
            <a:r>
              <a:rPr lang="en-US" dirty="0"/>
              <a:t>Doggie the Pet says: </a:t>
            </a:r>
            <a:r>
              <a:rPr lang="en-US" dirty="0" err="1"/>
              <a:t>Shh</a:t>
            </a:r>
            <a:r>
              <a:rPr lang="en-US" dirty="0"/>
              <a:t>! </a:t>
            </a:r>
            <a:r>
              <a:rPr lang="en-US" dirty="0" err="1"/>
              <a:t>Shh</a:t>
            </a:r>
            <a:r>
              <a:rPr lang="en-US" dirty="0"/>
              <a:t>!</a:t>
            </a:r>
          </a:p>
          <a:p>
            <a:pPr marL="0" indent="0">
              <a:buNone/>
            </a:pPr>
            <a:r>
              <a:rPr lang="en-US" dirty="0"/>
              <a:t> </a:t>
            </a:r>
          </a:p>
          <a:p>
            <a:pPr marL="0" indent="0">
              <a:buNone/>
            </a:pPr>
            <a:r>
              <a:rPr lang="en-US" dirty="0"/>
              <a:t>This means that the binding between the original functions and their polymorphic implementations is established when the subclass object is created, not sooner.</a:t>
            </a:r>
          </a:p>
          <a:p>
            <a:endParaRPr lang="en-US"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287607659"/>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6.3.5 Overriding a method in the subclass (5)</a:t>
            </a:r>
          </a:p>
        </p:txBody>
      </p:sp>
      <p:sp>
        <p:nvSpPr>
          <p:cNvPr id="3" name="Content Placeholder 2"/>
          <p:cNvSpPr>
            <a:spLocks noGrp="1"/>
          </p:cNvSpPr>
          <p:nvPr>
            <p:ph idx="1"/>
          </p:nvPr>
        </p:nvSpPr>
        <p:spPr>
          <a:xfrm>
            <a:off x="719941" y="1870886"/>
            <a:ext cx="7646820" cy="1126066"/>
          </a:xfrm>
        </p:spPr>
        <p:txBody>
          <a:bodyPr>
            <a:normAutofit fontScale="62500" lnSpcReduction="20000"/>
          </a:bodyPr>
          <a:lstStyle/>
          <a:p>
            <a:r>
              <a:rPr lang="en-US" i="1" dirty="0"/>
              <a:t>Overriding a method in the subclass – </a:t>
            </a:r>
            <a:r>
              <a:rPr lang="en-US" i="1" dirty="0" smtClean="0"/>
              <a:t>continued</a:t>
            </a:r>
            <a:endParaRPr lang="en-US" dirty="0"/>
          </a:p>
          <a:p>
            <a:r>
              <a:rPr lang="en-US" dirty="0"/>
              <a:t>The experiment we’re going to perform using our software guinea pig refers to the fact that the virtual method may be invoked not only from outside the class but also from within. </a:t>
            </a:r>
          </a:p>
          <a:p>
            <a:r>
              <a:rPr lang="en-US" dirty="0"/>
              <a:t>Check out this example, please →</a:t>
            </a:r>
          </a:p>
          <a:p>
            <a:endParaRPr lang="en-US"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940" y="2895600"/>
            <a:ext cx="4309260" cy="344062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160" y="3496594"/>
            <a:ext cx="2641600" cy="2438400"/>
          </a:xfrm>
          <a:prstGeom prst="rect">
            <a:avLst/>
          </a:prstGeom>
        </p:spPr>
      </p:pic>
    </p:spTree>
    <p:extLst>
      <p:ext uri="{BB962C8B-B14F-4D97-AF65-F5344CB8AC3E}">
        <p14:creationId xmlns:p14="http://schemas.microsoft.com/office/powerpoint/2010/main" val="1983719063"/>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921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E7562D62-363D-1E45-B1B3-E688D7B8EAFD}" type="slidenum">
              <a:rPr lang="en-US" altLang="en-US" sz="1000"/>
              <a:pPr>
                <a:spcBef>
                  <a:spcPct val="0"/>
                </a:spcBef>
                <a:buClrTx/>
                <a:buFontTx/>
                <a:buNone/>
              </a:pPr>
              <a:t>103</a:t>
            </a:fld>
            <a:endParaRPr lang="en-US" altLang="en-US" sz="1000"/>
          </a:p>
        </p:txBody>
      </p:sp>
      <p:sp>
        <p:nvSpPr>
          <p:cNvPr id="92163" name="Rectangle 2"/>
          <p:cNvSpPr>
            <a:spLocks noGrp="1" noChangeArrowheads="1"/>
          </p:cNvSpPr>
          <p:nvPr>
            <p:ph type="title"/>
          </p:nvPr>
        </p:nvSpPr>
        <p:spPr/>
        <p:txBody>
          <a:bodyPr/>
          <a:lstStyle/>
          <a:p>
            <a:pPr eaLnBrk="1" hangingPunct="1"/>
            <a:r>
              <a:rPr lang="en-US" altLang="en-US"/>
              <a:t>Classes and Virtual Destructors</a:t>
            </a:r>
          </a:p>
        </p:txBody>
      </p:sp>
      <p:sp>
        <p:nvSpPr>
          <p:cNvPr id="92164" name="Rectangle 3"/>
          <p:cNvSpPr>
            <a:spLocks noGrp="1" noChangeArrowheads="1"/>
          </p:cNvSpPr>
          <p:nvPr>
            <p:ph type="body" idx="1"/>
          </p:nvPr>
        </p:nvSpPr>
        <p:spPr/>
        <p:txBody>
          <a:bodyPr/>
          <a:lstStyle/>
          <a:p>
            <a:pPr eaLnBrk="1" hangingPunct="1"/>
            <a:r>
              <a:rPr lang="en-US" altLang="en-US"/>
              <a:t>Classes with pointer member variables should have the destructor</a:t>
            </a:r>
          </a:p>
          <a:p>
            <a:pPr lvl="1" eaLnBrk="1" hangingPunct="1"/>
            <a:r>
              <a:rPr lang="en-US" altLang="en-US"/>
              <a:t>Destructor can be designed to deallocate storage for dynamic objects</a:t>
            </a:r>
          </a:p>
          <a:p>
            <a:pPr eaLnBrk="1" hangingPunct="1"/>
            <a:r>
              <a:rPr lang="en-US" altLang="en-US"/>
              <a:t>If a derived class object is passed to a formal parameter of the base class type, destructor of the base class executes</a:t>
            </a:r>
          </a:p>
          <a:p>
            <a:pPr lvl="1" eaLnBrk="1" hangingPunct="1"/>
            <a:r>
              <a:rPr lang="en-US" altLang="en-US"/>
              <a:t>Regardless of whether object is passed by reference or by value</a:t>
            </a:r>
          </a:p>
          <a:p>
            <a:pPr eaLnBrk="1" hangingPunct="1"/>
            <a:r>
              <a:rPr lang="en-US" altLang="en-US"/>
              <a:t>Solution: use a virtual destructor (base class)</a:t>
            </a:r>
          </a:p>
        </p:txBody>
      </p:sp>
    </p:spTree>
    <p:extLst>
      <p:ext uri="{BB962C8B-B14F-4D97-AF65-F5344CB8AC3E}">
        <p14:creationId xmlns:p14="http://schemas.microsoft.com/office/powerpoint/2010/main" val="45541422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8"/>
          <p:cNvSpPr>
            <a:spLocks noGrp="1" noChangeArrowheads="1"/>
          </p:cNvSpPr>
          <p:nvPr>
            <p:ph type="title"/>
          </p:nvPr>
        </p:nvSpPr>
        <p:spPr/>
        <p:txBody>
          <a:bodyPr/>
          <a:lstStyle/>
          <a:p>
            <a:endParaRPr lang="en-US" altLang="en-US"/>
          </a:p>
        </p:txBody>
      </p:sp>
      <p:pic>
        <p:nvPicPr>
          <p:cNvPr id="93186" name="Picture 4" descr="untitled"/>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04800" y="304800"/>
            <a:ext cx="6781800" cy="6557963"/>
          </a:xfrm>
        </p:spPr>
      </p:pic>
      <p:pic>
        <p:nvPicPr>
          <p:cNvPr id="108551" name="Picture 7" descr="untitled"/>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419600" y="4572000"/>
            <a:ext cx="4114800" cy="1933575"/>
          </a:xfrm>
        </p:spPr>
      </p:pic>
    </p:spTree>
    <p:extLst>
      <p:ext uri="{BB962C8B-B14F-4D97-AF65-F5344CB8AC3E}">
        <p14:creationId xmlns:p14="http://schemas.microsoft.com/office/powerpoint/2010/main" val="5152120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8551"/>
                                        </p:tgtEl>
                                        <p:attrNameLst>
                                          <p:attrName>style.visibility</p:attrName>
                                        </p:attrNameLst>
                                      </p:cBhvr>
                                      <p:to>
                                        <p:strVal val="visible"/>
                                      </p:to>
                                    </p:set>
                                    <p:animEffect transition="in" filter="blinds(horizontal)">
                                      <p:cBhvr>
                                        <p:cTn id="7" dur="500"/>
                                        <p:tgtEl>
                                          <p:spTgt spid="108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p:txBody>
          <a:bodyPr/>
          <a:lstStyle/>
          <a:p>
            <a:endParaRPr lang="en-US" altLang="en-US"/>
          </a:p>
        </p:txBody>
      </p:sp>
      <p:pic>
        <p:nvPicPr>
          <p:cNvPr id="94210" name="Picture 6" descr="untitled"/>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04800" y="0"/>
            <a:ext cx="6553200" cy="6521450"/>
          </a:xfrm>
        </p:spPr>
      </p:pic>
      <p:pic>
        <p:nvPicPr>
          <p:cNvPr id="111624" name="Picture 8" descr="untitled"/>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876800" y="4419600"/>
            <a:ext cx="4114800" cy="2173288"/>
          </a:xfrm>
        </p:spPr>
      </p:pic>
    </p:spTree>
    <p:extLst>
      <p:ext uri="{BB962C8B-B14F-4D97-AF65-F5344CB8AC3E}">
        <p14:creationId xmlns:p14="http://schemas.microsoft.com/office/powerpoint/2010/main" val="5154983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11624"/>
                                        </p:tgtEl>
                                        <p:attrNameLst>
                                          <p:attrName>style.visibility</p:attrName>
                                        </p:attrNameLst>
                                      </p:cBhvr>
                                      <p:to>
                                        <p:strVal val="visible"/>
                                      </p:to>
                                    </p:set>
                                    <p:anim calcmode="lin" valueType="num">
                                      <p:cBhvr>
                                        <p:cTn id="7" dur="1000" fill="hold"/>
                                        <p:tgtEl>
                                          <p:spTgt spid="111624"/>
                                        </p:tgtEl>
                                        <p:attrNameLst>
                                          <p:attrName>ppt_w</p:attrName>
                                        </p:attrNameLst>
                                      </p:cBhvr>
                                      <p:tavLst>
                                        <p:tav tm="0">
                                          <p:val>
                                            <p:strVal val="#ppt_w*0.70"/>
                                          </p:val>
                                        </p:tav>
                                        <p:tav tm="100000">
                                          <p:val>
                                            <p:strVal val="#ppt_w"/>
                                          </p:val>
                                        </p:tav>
                                      </p:tavLst>
                                    </p:anim>
                                    <p:anim calcmode="lin" valueType="num">
                                      <p:cBhvr>
                                        <p:cTn id="8" dur="1000" fill="hold"/>
                                        <p:tgtEl>
                                          <p:spTgt spid="111624"/>
                                        </p:tgtEl>
                                        <p:attrNameLst>
                                          <p:attrName>ppt_h</p:attrName>
                                        </p:attrNameLst>
                                      </p:cBhvr>
                                      <p:tavLst>
                                        <p:tav tm="0">
                                          <p:val>
                                            <p:strVal val="#ppt_h"/>
                                          </p:val>
                                        </p:tav>
                                        <p:tav tm="100000">
                                          <p:val>
                                            <p:strVal val="#ppt_h"/>
                                          </p:val>
                                        </p:tav>
                                      </p:tavLst>
                                    </p:anim>
                                    <p:animEffect transition="in" filter="fade">
                                      <p:cBhvr>
                                        <p:cTn id="9" dur="1000"/>
                                        <p:tgtEl>
                                          <p:spTgt spid="111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Picture 4" descr="untitled"/>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0" y="0"/>
            <a:ext cx="6096000" cy="6858000"/>
          </a:xfrm>
        </p:spPr>
      </p:pic>
      <p:pic>
        <p:nvPicPr>
          <p:cNvPr id="112647" name="Picture 7" descr="untitled"/>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562600" y="4330700"/>
            <a:ext cx="3429000" cy="2527300"/>
          </a:xfrm>
        </p:spPr>
      </p:pic>
      <p:sp>
        <p:nvSpPr>
          <p:cNvPr id="112650" name="Text Box 10"/>
          <p:cNvSpPr txBox="1">
            <a:spLocks noChangeArrowheads="1"/>
          </p:cNvSpPr>
          <p:nvPr/>
        </p:nvSpPr>
        <p:spPr bwMode="auto">
          <a:xfrm>
            <a:off x="6096000" y="1524000"/>
            <a:ext cx="3048000" cy="8080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en-US"/>
              <a:t>Virtual functions for class B:</a:t>
            </a:r>
          </a:p>
          <a:p>
            <a:pPr algn="ctr">
              <a:spcBef>
                <a:spcPct val="50000"/>
              </a:spcBef>
              <a:defRPr/>
            </a:pPr>
            <a:r>
              <a:rPr lang="en-US" altLang="en-US"/>
              <a:t>fun1 and fun2</a:t>
            </a:r>
          </a:p>
        </p:txBody>
      </p:sp>
      <p:sp>
        <p:nvSpPr>
          <p:cNvPr id="112651" name="Text Box 11"/>
          <p:cNvSpPr txBox="1">
            <a:spLocks noChangeArrowheads="1"/>
          </p:cNvSpPr>
          <p:nvPr/>
        </p:nvSpPr>
        <p:spPr bwMode="auto">
          <a:xfrm>
            <a:off x="6096000" y="228600"/>
            <a:ext cx="3048000" cy="8080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en-US"/>
              <a:t>Virtual functions for class A:</a:t>
            </a:r>
          </a:p>
          <a:p>
            <a:pPr algn="ctr">
              <a:spcBef>
                <a:spcPct val="50000"/>
              </a:spcBef>
              <a:defRPr/>
            </a:pPr>
            <a:r>
              <a:rPr lang="en-US" altLang="en-US"/>
              <a:t>fun2</a:t>
            </a:r>
          </a:p>
        </p:txBody>
      </p:sp>
      <p:sp>
        <p:nvSpPr>
          <p:cNvPr id="112652" name="Text Box 12"/>
          <p:cNvSpPr txBox="1">
            <a:spLocks noChangeArrowheads="1"/>
          </p:cNvSpPr>
          <p:nvPr/>
        </p:nvSpPr>
        <p:spPr bwMode="auto">
          <a:xfrm>
            <a:off x="6096000" y="3200400"/>
            <a:ext cx="3048000" cy="80803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en-US"/>
              <a:t>Virtual functions for class C:</a:t>
            </a:r>
          </a:p>
          <a:p>
            <a:pPr algn="ctr">
              <a:spcBef>
                <a:spcPct val="50000"/>
              </a:spcBef>
              <a:defRPr/>
            </a:pPr>
            <a:r>
              <a:rPr lang="en-US" altLang="en-US"/>
              <a:t>fun1 and fun2 and fun3</a:t>
            </a:r>
          </a:p>
        </p:txBody>
      </p:sp>
    </p:spTree>
    <p:extLst>
      <p:ext uri="{BB962C8B-B14F-4D97-AF65-F5344CB8AC3E}">
        <p14:creationId xmlns:p14="http://schemas.microsoft.com/office/powerpoint/2010/main" val="10310977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2647"/>
                                        </p:tgtEl>
                                        <p:attrNameLst>
                                          <p:attrName>style.visibility</p:attrName>
                                        </p:attrNameLst>
                                      </p:cBhvr>
                                      <p:to>
                                        <p:strVal val="visible"/>
                                      </p:to>
                                    </p:set>
                                    <p:anim calcmode="lin" valueType="num">
                                      <p:cBhvr additive="base">
                                        <p:cTn id="7" dur="500" fill="hold"/>
                                        <p:tgtEl>
                                          <p:spTgt spid="112647"/>
                                        </p:tgtEl>
                                        <p:attrNameLst>
                                          <p:attrName>ppt_x</p:attrName>
                                        </p:attrNameLst>
                                      </p:cBhvr>
                                      <p:tavLst>
                                        <p:tav tm="0">
                                          <p:val>
                                            <p:strVal val="#ppt_x"/>
                                          </p:val>
                                        </p:tav>
                                        <p:tav tm="100000">
                                          <p:val>
                                            <p:strVal val="#ppt_x"/>
                                          </p:val>
                                        </p:tav>
                                      </p:tavLst>
                                    </p:anim>
                                    <p:anim calcmode="lin" valueType="num">
                                      <p:cBhvr additive="base">
                                        <p:cTn id="8" dur="500" fill="hold"/>
                                        <p:tgtEl>
                                          <p:spTgt spid="11264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12651"/>
                                        </p:tgtEl>
                                        <p:attrNameLst>
                                          <p:attrName>style.visibility</p:attrName>
                                        </p:attrNameLst>
                                      </p:cBhvr>
                                      <p:to>
                                        <p:strVal val="visible"/>
                                      </p:to>
                                    </p:set>
                                    <p:animEffect transition="in" filter="checkerboard(across)">
                                      <p:cBhvr>
                                        <p:cTn id="13" dur="500"/>
                                        <p:tgtEl>
                                          <p:spTgt spid="11265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112650"/>
                                        </p:tgtEl>
                                        <p:attrNameLst>
                                          <p:attrName>style.visibility</p:attrName>
                                        </p:attrNameLst>
                                      </p:cBhvr>
                                      <p:to>
                                        <p:strVal val="visible"/>
                                      </p:to>
                                    </p:set>
                                    <p:animEffect transition="in" filter="checkerboard(across)">
                                      <p:cBhvr>
                                        <p:cTn id="18" dur="500"/>
                                        <p:tgtEl>
                                          <p:spTgt spid="11265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12652"/>
                                        </p:tgtEl>
                                        <p:attrNameLst>
                                          <p:attrName>style.visibility</p:attrName>
                                        </p:attrNameLst>
                                      </p:cBhvr>
                                      <p:to>
                                        <p:strVal val="visible"/>
                                      </p:to>
                                    </p:set>
                                    <p:animEffect transition="in" filter="checkerboard(across)">
                                      <p:cBhvr>
                                        <p:cTn id="23" dur="500"/>
                                        <p:tgtEl>
                                          <p:spTgt spid="112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50" grpId="0" animBg="1"/>
      <p:bldP spid="112651" grpId="0" animBg="1"/>
      <p:bldP spid="112652"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962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2025F77D-BA43-CB42-A7CA-8B74BC2666FD}" type="slidenum">
              <a:rPr lang="en-US" altLang="en-US" sz="1000"/>
              <a:pPr>
                <a:spcBef>
                  <a:spcPct val="0"/>
                </a:spcBef>
                <a:buClrTx/>
                <a:buFontTx/>
                <a:buNone/>
              </a:pPr>
              <a:t>107</a:t>
            </a:fld>
            <a:endParaRPr lang="en-US" altLang="en-US" sz="1000"/>
          </a:p>
        </p:txBody>
      </p:sp>
      <p:sp>
        <p:nvSpPr>
          <p:cNvPr id="96259" name="Rectangle 2"/>
          <p:cNvSpPr>
            <a:spLocks noGrp="1" noChangeArrowheads="1"/>
          </p:cNvSpPr>
          <p:nvPr>
            <p:ph type="title"/>
          </p:nvPr>
        </p:nvSpPr>
        <p:spPr/>
        <p:txBody>
          <a:bodyPr>
            <a:normAutofit fontScale="90000"/>
          </a:bodyPr>
          <a:lstStyle/>
          <a:p>
            <a:pPr eaLnBrk="1" hangingPunct="1"/>
            <a:r>
              <a:rPr lang="en-US" altLang="en-US"/>
              <a:t>Classes and Virtual Destructors (continued)</a:t>
            </a:r>
          </a:p>
        </p:txBody>
      </p:sp>
      <p:sp>
        <p:nvSpPr>
          <p:cNvPr id="96260" name="Rectangle 3"/>
          <p:cNvSpPr>
            <a:spLocks noGrp="1" noChangeArrowheads="1"/>
          </p:cNvSpPr>
          <p:nvPr>
            <p:ph type="body" idx="1"/>
          </p:nvPr>
        </p:nvSpPr>
        <p:spPr/>
        <p:txBody>
          <a:bodyPr/>
          <a:lstStyle/>
          <a:p>
            <a:pPr eaLnBrk="1" hangingPunct="1"/>
            <a:r>
              <a:rPr lang="en-US" altLang="en-US"/>
              <a:t>The </a:t>
            </a:r>
            <a:r>
              <a:rPr lang="en-US" altLang="en-US" b="1"/>
              <a:t>virtual destructor</a:t>
            </a:r>
            <a:r>
              <a:rPr lang="en-US" altLang="en-US"/>
              <a:t> of a base class automatically makes the destructor of a derived class virtual</a:t>
            </a:r>
          </a:p>
          <a:p>
            <a:pPr lvl="1" eaLnBrk="1" hangingPunct="1"/>
            <a:r>
              <a:rPr lang="en-US" altLang="en-US"/>
              <a:t>After executing the destructor of the derived class, the destructor of the base class executes</a:t>
            </a:r>
          </a:p>
          <a:p>
            <a:pPr eaLnBrk="1" hangingPunct="1"/>
            <a:r>
              <a:rPr lang="en-US" altLang="en-US"/>
              <a:t>If a base class contains virtual functions, make the destructor of the base class virtual</a:t>
            </a:r>
          </a:p>
        </p:txBody>
      </p:sp>
    </p:spTree>
    <p:extLst>
      <p:ext uri="{BB962C8B-B14F-4D97-AF65-F5344CB8AC3E}">
        <p14:creationId xmlns:p14="http://schemas.microsoft.com/office/powerpoint/2010/main" val="1614941659"/>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4" descr="untitl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3400" y="0"/>
            <a:ext cx="6096000" cy="6858000"/>
          </a:xfrm>
        </p:spPr>
      </p:pic>
    </p:spTree>
    <p:extLst>
      <p:ext uri="{BB962C8B-B14F-4D97-AF65-F5344CB8AC3E}">
        <p14:creationId xmlns:p14="http://schemas.microsoft.com/office/powerpoint/2010/main" val="278648380"/>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9830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90CD785E-EC2B-B54A-95F5-FBBDDB564A83}" type="slidenum">
              <a:rPr lang="en-US" altLang="en-US" sz="1000"/>
              <a:pPr>
                <a:spcBef>
                  <a:spcPct val="0"/>
                </a:spcBef>
                <a:buClrTx/>
                <a:buFontTx/>
                <a:buNone/>
              </a:pPr>
              <a:t>109</a:t>
            </a:fld>
            <a:endParaRPr lang="en-US" altLang="en-US" sz="1000"/>
          </a:p>
        </p:txBody>
      </p:sp>
      <p:sp>
        <p:nvSpPr>
          <p:cNvPr id="98307" name="Rectangle 2"/>
          <p:cNvSpPr>
            <a:spLocks noGrp="1" noChangeArrowheads="1"/>
          </p:cNvSpPr>
          <p:nvPr>
            <p:ph type="title"/>
          </p:nvPr>
        </p:nvSpPr>
        <p:spPr/>
        <p:txBody>
          <a:bodyPr>
            <a:normAutofit fontScale="90000"/>
          </a:bodyPr>
          <a:lstStyle/>
          <a:p>
            <a:pPr eaLnBrk="1" hangingPunct="1"/>
            <a:r>
              <a:rPr lang="en-US" altLang="en-US"/>
              <a:t>Abstract Classes and Pure Virtual Functions</a:t>
            </a:r>
          </a:p>
        </p:txBody>
      </p:sp>
      <p:sp>
        <p:nvSpPr>
          <p:cNvPr id="98308" name="Rectangle 3"/>
          <p:cNvSpPr>
            <a:spLocks noGrp="1" noChangeArrowheads="1"/>
          </p:cNvSpPr>
          <p:nvPr>
            <p:ph type="body" idx="1"/>
          </p:nvPr>
        </p:nvSpPr>
        <p:spPr/>
        <p:txBody>
          <a:bodyPr/>
          <a:lstStyle/>
          <a:p>
            <a:pPr eaLnBrk="1" hangingPunct="1"/>
            <a:r>
              <a:rPr lang="en-US" altLang="en-US"/>
              <a:t>Through inheritance, we can derive new classes without designing them from scratch</a:t>
            </a:r>
          </a:p>
          <a:p>
            <a:pPr lvl="1" eaLnBrk="1" hangingPunct="1"/>
            <a:r>
              <a:rPr lang="en-US" altLang="en-US"/>
              <a:t>Derived classes inherit existing members of base class, can add their own members, and also redefine or override public and protected member functions</a:t>
            </a:r>
          </a:p>
          <a:p>
            <a:pPr lvl="1" eaLnBrk="1" hangingPunct="1"/>
            <a:r>
              <a:rPr lang="en-US" altLang="en-US"/>
              <a:t>Base class can contain functions that you would want each derived class to implement</a:t>
            </a:r>
          </a:p>
          <a:p>
            <a:pPr lvl="2" eaLnBrk="1" hangingPunct="1"/>
            <a:r>
              <a:rPr lang="en-US" altLang="en-US"/>
              <a:t>Base class may contain functions that may not have meaningful definitions in the base class</a:t>
            </a:r>
          </a:p>
        </p:txBody>
      </p:sp>
    </p:spTree>
    <p:extLst>
      <p:ext uri="{BB962C8B-B14F-4D97-AF65-F5344CB8AC3E}">
        <p14:creationId xmlns:p14="http://schemas.microsoft.com/office/powerpoint/2010/main" val="172897220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0" i="0" kern="1200" spc="-100" baseline="0" dirty="0">
                <a:solidFill>
                  <a:schemeClr val="tx2"/>
                </a:solidFill>
                <a:effectLst/>
                <a:latin typeface="+mj-lt"/>
                <a:ea typeface="+mj-ea"/>
                <a:cs typeface="+mj-cs"/>
              </a:rPr>
              <a:t>5.5.10 Objects inside objects (4)</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sz="2400" b="0" i="0" kern="1200" dirty="0">
                <a:solidFill>
                  <a:schemeClr val="tx1"/>
                </a:solidFill>
                <a:effectLst/>
                <a:latin typeface="+mn-lt"/>
                <a:ea typeface="+mn-ea"/>
                <a:cs typeface="+mn-cs"/>
              </a:rPr>
              <a:t>If we want </a:t>
            </a:r>
            <a:r>
              <a:rPr lang="en-US" sz="2400" b="1" i="0" kern="1200" dirty="0">
                <a:solidFill>
                  <a:schemeClr val="tx1"/>
                </a:solidFill>
                <a:effectLst/>
                <a:latin typeface="+mn-lt"/>
                <a:ea typeface="+mn-ea"/>
                <a:cs typeface="+mn-cs"/>
              </a:rPr>
              <a:t>a constructor other than the default</a:t>
            </a:r>
            <a:r>
              <a:rPr lang="en-US" sz="2400" b="0" i="0" kern="1200" dirty="0">
                <a:solidFill>
                  <a:schemeClr val="tx1"/>
                </a:solidFill>
                <a:effectLst/>
                <a:latin typeface="+mn-lt"/>
                <a:ea typeface="+mn-ea"/>
                <a:cs typeface="+mn-cs"/>
              </a:rPr>
              <a:t> one to be invoked during the creation of an object which is part of another object, we should use the syntax on the right →</a:t>
            </a:r>
          </a:p>
          <a:p>
            <a:pPr marL="0" indent="0">
              <a:buNone/>
            </a:pPr>
            <a:r>
              <a:rPr lang="en-US" sz="2400" b="0" i="0" kern="1200" dirty="0">
                <a:solidFill>
                  <a:schemeClr val="tx1"/>
                </a:solidFill>
                <a:effectLst/>
                <a:latin typeface="+mn-lt"/>
                <a:ea typeface="+mn-ea"/>
                <a:cs typeface="+mn-cs"/>
              </a:rPr>
              <a:t>Take a look at this: we can present it in the following schematic way:</a:t>
            </a:r>
          </a:p>
          <a:p>
            <a:pPr marL="0" indent="0">
              <a:buNone/>
            </a:pPr>
            <a:r>
              <a:rPr lang="en-US" sz="2400" b="0" i="0" kern="1200" dirty="0">
                <a:solidFill>
                  <a:schemeClr val="tx1"/>
                </a:solidFill>
                <a:effectLst/>
                <a:latin typeface="+mn-lt"/>
                <a:ea typeface="+mn-ea"/>
                <a:cs typeface="+mn-cs"/>
              </a:rPr>
              <a:t> </a:t>
            </a:r>
          </a:p>
          <a:p>
            <a:pPr marL="0" indent="0">
              <a:buNone/>
            </a:pPr>
            <a:r>
              <a:rPr lang="en-US" sz="2400" b="0" i="0" kern="1200" dirty="0">
                <a:solidFill>
                  <a:schemeClr val="tx1"/>
                </a:solidFill>
                <a:effectLst/>
                <a:latin typeface="+mn-lt"/>
                <a:ea typeface="+mn-ea"/>
                <a:cs typeface="+mn-cs"/>
              </a:rPr>
              <a:t>Class(…) : inner_field_constr1(…), inner_field_constr2(…) { … }</a:t>
            </a:r>
          </a:p>
          <a:p>
            <a:pPr marL="0" indent="0">
              <a:buNone/>
            </a:pPr>
            <a:r>
              <a:rPr lang="en-US" sz="2400" b="0" i="0" kern="1200" dirty="0">
                <a:solidFill>
                  <a:schemeClr val="tx1"/>
                </a:solidFill>
                <a:effectLst/>
                <a:latin typeface="+mn-lt"/>
                <a:ea typeface="+mn-ea"/>
                <a:cs typeface="+mn-cs"/>
              </a:rPr>
              <a:t> </a:t>
            </a:r>
          </a:p>
          <a:p>
            <a:pPr marL="0" indent="0">
              <a:buNone/>
            </a:pPr>
            <a:r>
              <a:rPr lang="en-US" sz="2400" b="0" i="0" kern="1200" dirty="0">
                <a:solidFill>
                  <a:schemeClr val="tx1"/>
                </a:solidFill>
                <a:effectLst/>
                <a:latin typeface="+mn-lt"/>
                <a:ea typeface="+mn-ea"/>
                <a:cs typeface="+mn-cs"/>
              </a:rPr>
              <a:t>This means that you have to </a:t>
            </a:r>
            <a:r>
              <a:rPr lang="en-US" sz="2400" b="1" i="0" kern="1200" dirty="0">
                <a:solidFill>
                  <a:schemeClr val="tx1"/>
                </a:solidFill>
                <a:effectLst/>
                <a:latin typeface="+mn-lt"/>
                <a:ea typeface="+mn-ea"/>
                <a:cs typeface="+mn-cs"/>
              </a:rPr>
              <a:t>list all the inner objects’ constructors that you wish to use instead of the default constructors</a:t>
            </a:r>
            <a:r>
              <a:rPr lang="en-US" sz="2400" b="0" i="0" kern="1200" dirty="0">
                <a:solidFill>
                  <a:schemeClr val="tx1"/>
                </a:solidFill>
                <a:effectLst/>
                <a:latin typeface="+mn-lt"/>
                <a:ea typeface="+mn-ea"/>
                <a:cs typeface="+mn-cs"/>
              </a:rPr>
              <a:t>.</a:t>
            </a:r>
          </a:p>
          <a:p>
            <a:pPr marL="0" indent="0">
              <a:buNone/>
            </a:pPr>
            <a:r>
              <a:rPr lang="en-US" sz="2400" b="0" i="0" kern="1200" dirty="0">
                <a:solidFill>
                  <a:schemeClr val="tx1"/>
                </a:solidFill>
                <a:effectLst/>
                <a:latin typeface="+mn-lt"/>
                <a:ea typeface="+mn-ea"/>
                <a:cs typeface="+mn-cs"/>
              </a:rPr>
              <a:t>This is expressed in the line saying:</a:t>
            </a:r>
          </a:p>
          <a:p>
            <a:pPr marL="0" indent="0">
              <a:buNone/>
            </a:pPr>
            <a:endParaRPr lang="en-US" sz="2400" b="0" i="0" kern="1200" dirty="0">
              <a:solidFill>
                <a:schemeClr val="tx1"/>
              </a:solidFill>
              <a:effectLst/>
              <a:latin typeface="+mn-lt"/>
              <a:ea typeface="+mn-ea"/>
              <a:cs typeface="+mn-cs"/>
            </a:endParaRPr>
          </a:p>
          <a:p>
            <a:pPr marL="0" indent="0">
              <a:buNone/>
            </a:pPr>
            <a:r>
              <a:rPr lang="en-US" sz="2400" b="0" i="0" kern="1200" dirty="0">
                <a:solidFill>
                  <a:schemeClr val="tx1"/>
                </a:solidFill>
                <a:effectLst/>
                <a:latin typeface="+mn-lt"/>
                <a:ea typeface="+mn-ea"/>
                <a:cs typeface="+mn-cs"/>
              </a:rPr>
              <a:t>Collection(void) : el2(2), el1(1) { … }</a:t>
            </a:r>
          </a:p>
          <a:p>
            <a:endParaRPr lang="en-US" sz="24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2"/>
          </p:nvPr>
        </p:nvSpPr>
        <p:spPr/>
        <p:txBody>
          <a:bodyPr/>
          <a:lstStyle/>
          <a:p>
            <a:fld id="{9DF4E671-2CE7-4BC4-9D6E-ED7B9AC95417}" type="slidenum">
              <a:rPr lang="en-US" smtClean="0"/>
              <a:pPr/>
              <a:t>11</a:t>
            </a:fld>
            <a:endParaRPr lang="en-US" dirty="0"/>
          </a:p>
        </p:txBody>
      </p:sp>
    </p:spTree>
    <p:extLst>
      <p:ext uri="{BB962C8B-B14F-4D97-AF65-F5344CB8AC3E}">
        <p14:creationId xmlns:p14="http://schemas.microsoft.com/office/powerpoint/2010/main" val="35687444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p:cNvSpPr>
            <a:spLocks noGrp="1" noChangeArrowheads="1"/>
          </p:cNvSpPr>
          <p:nvPr>
            <p:ph type="title"/>
          </p:nvPr>
        </p:nvSpPr>
        <p:spPr/>
        <p:txBody>
          <a:bodyPr>
            <a:normAutofit fontScale="90000"/>
          </a:bodyPr>
          <a:lstStyle/>
          <a:p>
            <a:pPr eaLnBrk="1" hangingPunct="1"/>
            <a:r>
              <a:rPr lang="en-US" altLang="en-US"/>
              <a:t>Abstract Classes and Pure Virtual Functions (continued)</a:t>
            </a:r>
          </a:p>
        </p:txBody>
      </p:sp>
      <p:sp>
        <p:nvSpPr>
          <p:cNvPr id="99332" name="Rectangle 3"/>
          <p:cNvSpPr>
            <a:spLocks noGrp="1" noChangeArrowheads="1"/>
          </p:cNvSpPr>
          <p:nvPr>
            <p:ph type="body" idx="1"/>
          </p:nvPr>
        </p:nvSpPr>
        <p:spPr>
          <a:xfrm>
            <a:off x="395536" y="3645024"/>
            <a:ext cx="7869560" cy="3004592"/>
          </a:xfrm>
        </p:spPr>
        <p:txBody>
          <a:bodyPr>
            <a:normAutofit lnSpcReduction="10000"/>
          </a:bodyPr>
          <a:lstStyle/>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lnSpc>
                <a:spcPct val="140000"/>
              </a:lnSpc>
            </a:pPr>
            <a:endParaRPr lang="en-US" altLang="en-US" dirty="0"/>
          </a:p>
          <a:p>
            <a:pPr eaLnBrk="1" hangingPunct="1"/>
            <a:r>
              <a:rPr lang="en-US" altLang="en-US" dirty="0"/>
              <a:t>To make them </a:t>
            </a:r>
            <a:r>
              <a:rPr lang="en-US" altLang="en-US" b="1" dirty="0"/>
              <a:t>pure virtual functions</a:t>
            </a:r>
            <a:r>
              <a:rPr lang="en-US" altLang="en-US" dirty="0"/>
              <a:t>:</a:t>
            </a:r>
          </a:p>
        </p:txBody>
      </p:sp>
      <p:pic>
        <p:nvPicPr>
          <p:cNvPr id="993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71625"/>
            <a:ext cx="6794500"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589588"/>
            <a:ext cx="6380163"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4537843"/>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ChangeArrowheads="1"/>
          </p:cNvSpPr>
          <p:nvPr>
            <p:ph type="title"/>
          </p:nvPr>
        </p:nvSpPr>
        <p:spPr/>
        <p:txBody>
          <a:bodyPr/>
          <a:lstStyle/>
          <a:p>
            <a:endParaRPr lang="en-US" altLang="en-US"/>
          </a:p>
        </p:txBody>
      </p:sp>
      <p:pic>
        <p:nvPicPr>
          <p:cNvPr id="106499" name="Picture 3" descr="untitl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914400"/>
            <a:ext cx="4729163" cy="5724525"/>
          </a:xfrm>
          <a:ln w="12700">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06500" name="Rectangle 4"/>
          <p:cNvSpPr>
            <a:spLocks noChangeArrowheads="1"/>
          </p:cNvSpPr>
          <p:nvPr/>
        </p:nvSpPr>
        <p:spPr bwMode="auto">
          <a:xfrm>
            <a:off x="5867400" y="1295400"/>
            <a:ext cx="1600200" cy="76200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6501" name="Rectangle 5"/>
          <p:cNvSpPr>
            <a:spLocks noChangeArrowheads="1"/>
          </p:cNvSpPr>
          <p:nvPr/>
        </p:nvSpPr>
        <p:spPr bwMode="auto">
          <a:xfrm>
            <a:off x="5105400" y="3200400"/>
            <a:ext cx="1524000" cy="990600"/>
          </a:xfrm>
          <a:prstGeom prst="rect">
            <a:avLst/>
          </a:prstGeom>
          <a:solidFill>
            <a:srgbClr val="B2B2B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6502" name="Rectangle 6"/>
          <p:cNvSpPr>
            <a:spLocks noChangeArrowheads="1"/>
          </p:cNvSpPr>
          <p:nvPr/>
        </p:nvSpPr>
        <p:spPr bwMode="auto">
          <a:xfrm>
            <a:off x="7162800" y="3200400"/>
            <a:ext cx="1524000" cy="914400"/>
          </a:xfrm>
          <a:prstGeom prst="rect">
            <a:avLst/>
          </a:prstGeom>
          <a:solidFill>
            <a:srgbClr val="B2B2B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6503" name="Text Box 7"/>
          <p:cNvSpPr txBox="1">
            <a:spLocks noChangeArrowheads="1"/>
          </p:cNvSpPr>
          <p:nvPr/>
        </p:nvSpPr>
        <p:spPr bwMode="auto">
          <a:xfrm>
            <a:off x="5486400" y="3352800"/>
            <a:ext cx="5334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tLang="en-US">
                <a:ea typeface="Osaka" charset="-128"/>
                <a:cs typeface="Arial" charset="0"/>
              </a:rPr>
              <a:t>Y</a:t>
            </a:r>
          </a:p>
          <a:p>
            <a:pPr>
              <a:spcBef>
                <a:spcPct val="50000"/>
              </a:spcBef>
              <a:defRPr/>
            </a:pPr>
            <a:r>
              <a:rPr lang="en-US" altLang="en-US">
                <a:ea typeface="Osaka" charset="-128"/>
                <a:cs typeface="Arial" charset="0"/>
              </a:rPr>
              <a:t> </a:t>
            </a:r>
          </a:p>
        </p:txBody>
      </p:sp>
      <p:sp>
        <p:nvSpPr>
          <p:cNvPr id="106504" name="Text Box 8"/>
          <p:cNvSpPr txBox="1">
            <a:spLocks noChangeArrowheads="1"/>
          </p:cNvSpPr>
          <p:nvPr/>
        </p:nvSpPr>
        <p:spPr bwMode="auto">
          <a:xfrm>
            <a:off x="7543800" y="3352800"/>
            <a:ext cx="5334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tLang="en-US">
                <a:ea typeface="Osaka" charset="-128"/>
                <a:cs typeface="Arial" charset="0"/>
              </a:rPr>
              <a:t>Z</a:t>
            </a:r>
          </a:p>
          <a:p>
            <a:pPr>
              <a:spcBef>
                <a:spcPct val="50000"/>
              </a:spcBef>
              <a:defRPr/>
            </a:pPr>
            <a:endParaRPr lang="en-US" altLang="en-US">
              <a:ea typeface="Osaka" charset="-128"/>
              <a:cs typeface="Arial" charset="0"/>
            </a:endParaRPr>
          </a:p>
        </p:txBody>
      </p:sp>
      <p:sp>
        <p:nvSpPr>
          <p:cNvPr id="106505" name="Text Box 9"/>
          <p:cNvSpPr txBox="1">
            <a:spLocks noChangeArrowheads="1"/>
          </p:cNvSpPr>
          <p:nvPr/>
        </p:nvSpPr>
        <p:spPr bwMode="auto">
          <a:xfrm>
            <a:off x="5181600" y="2833688"/>
            <a:ext cx="304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tLang="en-US">
                <a:ea typeface="Osaka" charset="-128"/>
                <a:cs typeface="Arial" charset="0"/>
              </a:rPr>
              <a:t>B</a:t>
            </a:r>
          </a:p>
        </p:txBody>
      </p:sp>
      <p:sp>
        <p:nvSpPr>
          <p:cNvPr id="106506" name="Text Box 10"/>
          <p:cNvSpPr txBox="1">
            <a:spLocks noChangeArrowheads="1"/>
          </p:cNvSpPr>
          <p:nvPr/>
        </p:nvSpPr>
        <p:spPr bwMode="auto">
          <a:xfrm>
            <a:off x="7315200" y="2895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tLang="en-US">
                <a:ea typeface="Osaka" charset="-128"/>
                <a:cs typeface="Arial" charset="0"/>
              </a:rPr>
              <a:t>C</a:t>
            </a:r>
          </a:p>
        </p:txBody>
      </p:sp>
      <p:sp>
        <p:nvSpPr>
          <p:cNvPr id="106507" name="Text Box 11"/>
          <p:cNvSpPr txBox="1">
            <a:spLocks noChangeArrowheads="1"/>
          </p:cNvSpPr>
          <p:nvPr/>
        </p:nvSpPr>
        <p:spPr bwMode="auto">
          <a:xfrm>
            <a:off x="6324600" y="990600"/>
            <a:ext cx="30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tLang="en-US">
                <a:ea typeface="Osaka" charset="-128"/>
                <a:cs typeface="Arial" charset="0"/>
              </a:rPr>
              <a:t>A</a:t>
            </a:r>
          </a:p>
        </p:txBody>
      </p:sp>
      <p:sp>
        <p:nvSpPr>
          <p:cNvPr id="106508" name="Line 12"/>
          <p:cNvSpPr>
            <a:spLocks noChangeShapeType="1"/>
          </p:cNvSpPr>
          <p:nvPr/>
        </p:nvSpPr>
        <p:spPr bwMode="auto">
          <a:xfrm flipV="1">
            <a:off x="5715000" y="2057400"/>
            <a:ext cx="609600" cy="1143000"/>
          </a:xfrm>
          <a:prstGeom prst="line">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p>
        </p:txBody>
      </p:sp>
      <p:sp>
        <p:nvSpPr>
          <p:cNvPr id="106509" name="Line 13"/>
          <p:cNvSpPr>
            <a:spLocks noChangeShapeType="1"/>
          </p:cNvSpPr>
          <p:nvPr/>
        </p:nvSpPr>
        <p:spPr bwMode="auto">
          <a:xfrm flipH="1" flipV="1">
            <a:off x="7086600" y="2057400"/>
            <a:ext cx="685800" cy="1143000"/>
          </a:xfrm>
          <a:prstGeom prst="line">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p>
        </p:txBody>
      </p:sp>
    </p:spTree>
    <p:extLst>
      <p:ext uri="{BB962C8B-B14F-4D97-AF65-F5344CB8AC3E}">
        <p14:creationId xmlns:p14="http://schemas.microsoft.com/office/powerpoint/2010/main" val="20380136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r>
              <a:rPr lang="en-US" altLang="en-US"/>
              <a:t>Virtual functions </a:t>
            </a:r>
          </a:p>
        </p:txBody>
      </p:sp>
      <p:pic>
        <p:nvPicPr>
          <p:cNvPr id="107523" name="Picture 3" descr="untitl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1346200"/>
            <a:ext cx="5638800" cy="5511800"/>
          </a:xfrm>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07524" name="Text Box 4"/>
          <p:cNvSpPr txBox="1">
            <a:spLocks noChangeArrowheads="1"/>
          </p:cNvSpPr>
          <p:nvPr/>
        </p:nvSpPr>
        <p:spPr bwMode="auto">
          <a:xfrm>
            <a:off x="5867400" y="1219200"/>
            <a:ext cx="3276600"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tLang="en-US">
                <a:ea typeface="Osaka" charset="-128"/>
                <a:cs typeface="Arial" charset="0"/>
              </a:rPr>
              <a:t>Class A is Abstract class</a:t>
            </a:r>
          </a:p>
          <a:p>
            <a:pPr>
              <a:spcBef>
                <a:spcPct val="50000"/>
              </a:spcBef>
              <a:defRPr/>
            </a:pPr>
            <a:endParaRPr lang="en-US" altLang="en-US">
              <a:ea typeface="Osaka" charset="-128"/>
              <a:cs typeface="Arial" charset="0"/>
            </a:endParaRPr>
          </a:p>
          <a:p>
            <a:pPr>
              <a:spcBef>
                <a:spcPct val="50000"/>
              </a:spcBef>
              <a:defRPr/>
            </a:pPr>
            <a:endParaRPr lang="en-US" altLang="en-US">
              <a:ea typeface="Osaka" charset="-128"/>
              <a:cs typeface="Arial" charset="0"/>
            </a:endParaRPr>
          </a:p>
          <a:p>
            <a:pPr>
              <a:spcBef>
                <a:spcPct val="50000"/>
              </a:spcBef>
              <a:defRPr/>
            </a:pPr>
            <a:r>
              <a:rPr lang="en-US" altLang="en-US">
                <a:ea typeface="Osaka" charset="-128"/>
                <a:cs typeface="Arial" charset="0"/>
              </a:rPr>
              <a:t>Class B is non abstract class</a:t>
            </a:r>
          </a:p>
        </p:txBody>
      </p:sp>
    </p:spTree>
    <p:extLst>
      <p:ext uri="{BB962C8B-B14F-4D97-AF65-F5344CB8AC3E}">
        <p14:creationId xmlns:p14="http://schemas.microsoft.com/office/powerpoint/2010/main" val="5309769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ChangeArrowheads="1"/>
          </p:cNvSpPr>
          <p:nvPr>
            <p:ph type="title"/>
          </p:nvPr>
        </p:nvSpPr>
        <p:spPr/>
        <p:txBody>
          <a:bodyPr>
            <a:normAutofit fontScale="90000"/>
          </a:bodyPr>
          <a:lstStyle/>
          <a:p>
            <a:pPr eaLnBrk="1" hangingPunct="1"/>
            <a:r>
              <a:rPr lang="en-US" altLang="en-US"/>
              <a:t>Abstract Classes and Pure Virtual Functions (continued)</a:t>
            </a:r>
          </a:p>
        </p:txBody>
      </p:sp>
      <p:sp>
        <p:nvSpPr>
          <p:cNvPr id="102404" name="Rectangle 3"/>
          <p:cNvSpPr>
            <a:spLocks noGrp="1" noChangeArrowheads="1"/>
          </p:cNvSpPr>
          <p:nvPr>
            <p:ph type="body" idx="1"/>
          </p:nvPr>
        </p:nvSpPr>
        <p:spPr/>
        <p:txBody>
          <a:bodyPr/>
          <a:lstStyle/>
          <a:p>
            <a:pPr eaLnBrk="1" hangingPunct="1"/>
            <a:r>
              <a:rPr lang="en-US" altLang="en-US" u="sng"/>
              <a:t>Abstract class</a:t>
            </a:r>
            <a:r>
              <a:rPr lang="en-US" altLang="en-US"/>
              <a:t>: contains one or more pure virtual functions</a:t>
            </a:r>
          </a:p>
          <a:p>
            <a:pPr eaLnBrk="1" hangingPunct="1"/>
            <a:endParaRPr lang="en-US" altLang="en-US"/>
          </a:p>
        </p:txBody>
      </p:sp>
      <p:grpSp>
        <p:nvGrpSpPr>
          <p:cNvPr id="102405" name="Group 6"/>
          <p:cNvGrpSpPr>
            <a:grpSpLocks/>
          </p:cNvGrpSpPr>
          <p:nvPr/>
        </p:nvGrpSpPr>
        <p:grpSpPr bwMode="auto">
          <a:xfrm>
            <a:off x="1331913" y="2708275"/>
            <a:ext cx="7443787" cy="3819525"/>
            <a:chOff x="535" y="1674"/>
            <a:chExt cx="4689" cy="2406"/>
          </a:xfrm>
        </p:grpSpPr>
        <p:pic>
          <p:nvPicPr>
            <p:cNvPr id="10240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 y="1674"/>
              <a:ext cx="4689" cy="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 y="2640"/>
              <a:ext cx="4258"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406" name="Group 9"/>
          <p:cNvGrpSpPr>
            <a:grpSpLocks/>
          </p:cNvGrpSpPr>
          <p:nvPr/>
        </p:nvGrpSpPr>
        <p:grpSpPr bwMode="auto">
          <a:xfrm>
            <a:off x="2971800" y="2716213"/>
            <a:ext cx="5222875" cy="366712"/>
            <a:chOff x="1824" y="1695"/>
            <a:chExt cx="3290" cy="231"/>
          </a:xfrm>
        </p:grpSpPr>
        <p:sp>
          <p:nvSpPr>
            <p:cNvPr id="102407" name="Line 7"/>
            <p:cNvSpPr>
              <a:spLocks noChangeShapeType="1"/>
            </p:cNvSpPr>
            <p:nvPr/>
          </p:nvSpPr>
          <p:spPr bwMode="auto">
            <a:xfrm flipH="1">
              <a:off x="1824" y="1816"/>
              <a:ext cx="192" cy="0"/>
            </a:xfrm>
            <a:prstGeom prst="line">
              <a:avLst/>
            </a:prstGeom>
            <a:noFill/>
            <a:ln w="9525">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2408" name="Text Box 8"/>
            <p:cNvSpPr txBox="1">
              <a:spLocks noChangeArrowheads="1"/>
            </p:cNvSpPr>
            <p:nvPr/>
          </p:nvSpPr>
          <p:spPr bwMode="auto">
            <a:xfrm>
              <a:off x="2054" y="1695"/>
              <a:ext cx="30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eaLnBrk="1" hangingPunct="1">
                <a:spcBef>
                  <a:spcPct val="0"/>
                </a:spcBef>
                <a:buClrTx/>
                <a:buFontTx/>
                <a:buNone/>
              </a:pPr>
              <a:r>
                <a:rPr lang="en-US" altLang="en-US" sz="1800">
                  <a:solidFill>
                    <a:srgbClr val="FF0000"/>
                  </a:solidFill>
                </a:rPr>
                <a:t>You cannot create objects of an abstract class</a:t>
              </a:r>
            </a:p>
          </p:txBody>
        </p:sp>
      </p:grpSp>
    </p:spTree>
    <p:extLst>
      <p:ext uri="{BB962C8B-B14F-4D97-AF65-F5344CB8AC3E}">
        <p14:creationId xmlns:p14="http://schemas.microsoft.com/office/powerpoint/2010/main" val="1335684031"/>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2"/>
          <p:cNvSpPr>
            <a:spLocks noGrp="1" noChangeArrowheads="1"/>
          </p:cNvSpPr>
          <p:nvPr>
            <p:ph type="title"/>
          </p:nvPr>
        </p:nvSpPr>
        <p:spPr/>
        <p:txBody>
          <a:bodyPr>
            <a:normAutofit fontScale="90000"/>
          </a:bodyPr>
          <a:lstStyle/>
          <a:p>
            <a:pPr eaLnBrk="1" hangingPunct="1"/>
            <a:r>
              <a:rPr lang="en-US" altLang="en-US"/>
              <a:t>Abstract Classes and Pure Virtual Functions (continued)</a:t>
            </a:r>
          </a:p>
        </p:txBody>
      </p:sp>
      <p:sp>
        <p:nvSpPr>
          <p:cNvPr id="103428" name="Rectangle 3"/>
          <p:cNvSpPr>
            <a:spLocks noGrp="1" noChangeArrowheads="1"/>
          </p:cNvSpPr>
          <p:nvPr>
            <p:ph type="body" idx="1"/>
          </p:nvPr>
        </p:nvSpPr>
        <p:spPr/>
        <p:txBody>
          <a:bodyPr/>
          <a:lstStyle/>
          <a:p>
            <a:pPr eaLnBrk="1" hangingPunct="1"/>
            <a:r>
              <a:rPr lang="en-US" altLang="en-US"/>
              <a:t>If we derive </a:t>
            </a:r>
            <a:r>
              <a:rPr lang="en-US" altLang="en-US">
                <a:latin typeface="Courier New" charset="0"/>
              </a:rPr>
              <a:t>rectangle</a:t>
            </a:r>
            <a:r>
              <a:rPr lang="en-US" altLang="en-US"/>
              <a:t> from </a:t>
            </a:r>
            <a:r>
              <a:rPr lang="en-US" altLang="en-US">
                <a:latin typeface="Courier New" charset="0"/>
              </a:rPr>
              <a:t>shape</a:t>
            </a:r>
            <a:r>
              <a:rPr lang="en-US" altLang="en-US"/>
              <a:t>, and want to make it a nonabstract class:</a:t>
            </a:r>
          </a:p>
          <a:p>
            <a:pPr lvl="1" eaLnBrk="1" hangingPunct="1"/>
            <a:r>
              <a:rPr lang="en-US" altLang="en-US"/>
              <a:t>We must provide the definitions of the pure virtual functions of its base class</a:t>
            </a:r>
          </a:p>
          <a:p>
            <a:pPr eaLnBrk="1" hangingPunct="1"/>
            <a:r>
              <a:rPr lang="en-US" altLang="en-US"/>
              <a:t>Note that an abstract class can contain instance variables, constructors, and functions that are not pure virtual</a:t>
            </a:r>
          </a:p>
          <a:p>
            <a:pPr lvl="1" eaLnBrk="1" hangingPunct="1"/>
            <a:r>
              <a:rPr lang="en-US" altLang="en-US"/>
              <a:t>The class must provide the definitions of constructor/functions that are not pure virtual</a:t>
            </a:r>
          </a:p>
        </p:txBody>
      </p:sp>
    </p:spTree>
    <p:extLst>
      <p:ext uri="{BB962C8B-B14F-4D97-AF65-F5344CB8AC3E}">
        <p14:creationId xmlns:p14="http://schemas.microsoft.com/office/powerpoint/2010/main" val="1194946926"/>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8"/>
          <p:cNvSpPr>
            <a:spLocks noGrp="1" noChangeArrowheads="1"/>
          </p:cNvSpPr>
          <p:nvPr>
            <p:ph type="title"/>
          </p:nvPr>
        </p:nvSpPr>
        <p:spPr/>
        <p:txBody>
          <a:bodyPr/>
          <a:lstStyle/>
          <a:p>
            <a:endParaRPr lang="en-US" altLang="en-US"/>
          </a:p>
        </p:txBody>
      </p:sp>
      <p:pic>
        <p:nvPicPr>
          <p:cNvPr id="104450" name="Picture 11" descr="untitled"/>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0" y="0"/>
            <a:ext cx="6172200" cy="6858000"/>
          </a:xfrm>
        </p:spPr>
      </p:pic>
      <p:pic>
        <p:nvPicPr>
          <p:cNvPr id="117767" name="Picture 7" descr="untitled"/>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876800" y="4495800"/>
            <a:ext cx="3886200" cy="1858963"/>
          </a:xfrm>
        </p:spPr>
      </p:pic>
    </p:spTree>
    <p:extLst>
      <p:ext uri="{BB962C8B-B14F-4D97-AF65-F5344CB8AC3E}">
        <p14:creationId xmlns:p14="http://schemas.microsoft.com/office/powerpoint/2010/main" val="205918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17767"/>
                                        </p:tgtEl>
                                        <p:attrNameLst>
                                          <p:attrName>style.visibility</p:attrName>
                                        </p:attrNameLst>
                                      </p:cBhvr>
                                      <p:to>
                                        <p:strVal val="visible"/>
                                      </p:to>
                                    </p:set>
                                    <p:animEffect transition="in" filter="box(in)">
                                      <p:cBhvr>
                                        <p:cTn id="7" dur="500"/>
                                        <p:tgtEl>
                                          <p:spTgt spid="117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Compositions vs. constructors </a:t>
            </a:r>
          </a:p>
        </p:txBody>
      </p:sp>
      <p:sp>
        <p:nvSpPr>
          <p:cNvPr id="4" name="Slide Number Placeholder 3"/>
          <p:cNvSpPr>
            <a:spLocks noGrp="1"/>
          </p:cNvSpPr>
          <p:nvPr>
            <p:ph type="sldNum" sz="quarter" idx="12"/>
          </p:nvPr>
        </p:nvSpPr>
        <p:spPr/>
        <p:txBody>
          <a:bodyPr/>
          <a:lstStyle/>
          <a:p>
            <a:fld id="{9DF4E671-2CE7-4BC4-9D6E-ED7B9AC95417}" type="slidenum">
              <a:rPr lang="en-US" smtClean="0"/>
              <a:pPr/>
              <a:t>116</a:t>
            </a:fld>
            <a:endParaRPr lang="en-US" dirty="0"/>
          </a:p>
        </p:txBody>
      </p:sp>
    </p:spTree>
    <p:extLst>
      <p:ext uri="{BB962C8B-B14F-4D97-AF65-F5344CB8AC3E}">
        <p14:creationId xmlns:p14="http://schemas.microsoft.com/office/powerpoint/2010/main" val="40384317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6.5.10 Compositions vs. constructors (1)</a:t>
            </a:r>
          </a:p>
        </p:txBody>
      </p:sp>
      <p:sp>
        <p:nvSpPr>
          <p:cNvPr id="3" name="Content Placeholder 2"/>
          <p:cNvSpPr>
            <a:spLocks noGrp="1"/>
          </p:cNvSpPr>
          <p:nvPr>
            <p:ph idx="1"/>
          </p:nvPr>
        </p:nvSpPr>
        <p:spPr/>
        <p:txBody>
          <a:bodyPr/>
          <a:lstStyle/>
          <a:p>
            <a:r>
              <a:rPr lang="en-US" dirty="0"/>
              <a:t>Inheritance isn’t the only form of class/object coexistence. In fact, inheritance is completely useless when we express many of the complicated relationships existing in the real world.</a:t>
            </a:r>
          </a:p>
          <a:p>
            <a:r>
              <a:rPr lang="en-US" dirty="0"/>
              <a:t>For example, we can imagine a class designed to gather different kinds of dogs. Making a class and putting it at the bottom of a dog breed inheritance tree isn’t a good idea and won’t bear desirable fruit. The right solution will come to our minds when we understand the actual role of the class – it should gather some dogs so, in fact, it will </a:t>
            </a:r>
            <a:r>
              <a:rPr lang="en-US" dirty="0" smtClean="0"/>
              <a:t>consist </a:t>
            </a:r>
            <a:r>
              <a:rPr lang="en-US" dirty="0"/>
              <a:t>of dogs (like a kennel).</a:t>
            </a:r>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5783808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6.5.10 Compositions vs. constructors (1</a:t>
            </a:r>
            <a:r>
              <a:rPr lang="en-US" dirty="0" smtClean="0"/>
              <a:t>) cont’d</a:t>
            </a:r>
            <a:endParaRPr lang="en-US" dirty="0"/>
          </a:p>
        </p:txBody>
      </p:sp>
      <p:sp>
        <p:nvSpPr>
          <p:cNvPr id="3" name="Content Placeholder 2"/>
          <p:cNvSpPr>
            <a:spLocks noGrp="1"/>
          </p:cNvSpPr>
          <p:nvPr>
            <p:ph idx="1"/>
          </p:nvPr>
        </p:nvSpPr>
        <p:spPr/>
        <p:txBody>
          <a:bodyPr/>
          <a:lstStyle/>
          <a:p>
            <a:r>
              <a:rPr lang="en-US" dirty="0"/>
              <a:t>This means that the class should include dogs, not inherit them. The kennel has nothing or really very little in common with a dog (for example, there is no kennel that can bark). </a:t>
            </a:r>
          </a:p>
          <a:p>
            <a:pPr marL="0" indent="0">
              <a:buNone/>
            </a:pPr>
            <a:endParaRPr lang="en-US" dirty="0"/>
          </a:p>
          <a:p>
            <a:r>
              <a:rPr lang="en-US" dirty="0"/>
              <a:t>We can say that any complex structure is composed using simpler elements – for example, a car is composed of an engine, transmission, suspension, etc. If we imagine all these parts as classes we’ll see the car class as a composition that has nothing to do with inheritance. </a:t>
            </a:r>
          </a:p>
          <a:p>
            <a:r>
              <a:rPr lang="en-US" dirty="0"/>
              <a:t>As you’ve probably guessed, building a class is called </a:t>
            </a:r>
            <a:r>
              <a:rPr lang="en-US" b="1" dirty="0"/>
              <a:t>composition</a:t>
            </a:r>
            <a:r>
              <a:rPr lang="en-US" dirty="0"/>
              <a:t>.</a:t>
            </a:r>
          </a:p>
          <a:p>
            <a:endParaRPr lang="en-US"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1335556260"/>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6.5.10 Compositions vs. constructors (1) cont’d</a:t>
            </a:r>
          </a:p>
        </p:txBody>
      </p:sp>
      <p:sp>
        <p:nvSpPr>
          <p:cNvPr id="3" name="Content Placeholder 2"/>
          <p:cNvSpPr>
            <a:spLocks noGrp="1"/>
          </p:cNvSpPr>
          <p:nvPr>
            <p:ph idx="1"/>
          </p:nvPr>
        </p:nvSpPr>
        <p:spPr>
          <a:xfrm>
            <a:off x="611560" y="2072640"/>
            <a:ext cx="2529841" cy="4023360"/>
          </a:xfrm>
        </p:spPr>
        <p:txBody>
          <a:bodyPr>
            <a:normAutofit fontScale="70000" lnSpcReduction="20000"/>
          </a:bodyPr>
          <a:lstStyle/>
          <a:p>
            <a:pPr marL="0" indent="0">
              <a:buNone/>
            </a:pPr>
            <a:r>
              <a:rPr lang="en-US" dirty="0"/>
              <a:t>Take a look at the example on the right →</a:t>
            </a:r>
          </a:p>
          <a:p>
            <a:pPr marL="0" indent="0">
              <a:buNone/>
            </a:pPr>
            <a:r>
              <a:rPr lang="en-US" dirty="0"/>
              <a:t>This example shows a simple dummy class consisting (composed) of two objects of two independent classes.</a:t>
            </a:r>
          </a:p>
          <a:p>
            <a:pPr marL="0" indent="0">
              <a:buNone/>
            </a:pPr>
            <a:r>
              <a:rPr lang="en-US" dirty="0"/>
              <a:t>You won’t have any trouble seeing that the program produces the following output:</a:t>
            </a:r>
          </a:p>
          <a:p>
            <a:pPr marL="0" indent="0">
              <a:buNone/>
            </a:pPr>
            <a:r>
              <a:rPr lang="en-US" dirty="0"/>
              <a:t> </a:t>
            </a:r>
          </a:p>
          <a:p>
            <a:pPr marL="0" indent="0">
              <a:buNone/>
            </a:pPr>
            <a:r>
              <a:rPr lang="en-US" dirty="0"/>
              <a:t>A is doing something</a:t>
            </a:r>
          </a:p>
          <a:p>
            <a:pPr marL="0" indent="0">
              <a:buNone/>
            </a:pPr>
            <a:r>
              <a:rPr lang="en-US" dirty="0"/>
              <a:t>B is doing something</a:t>
            </a:r>
          </a:p>
          <a:p>
            <a:endParaRPr lang="en-US"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6168" y="1845734"/>
            <a:ext cx="4669632" cy="4250266"/>
          </a:xfrm>
          <a:prstGeom prst="rect">
            <a:avLst/>
          </a:prstGeom>
        </p:spPr>
      </p:pic>
    </p:spTree>
    <p:extLst>
      <p:ext uri="{BB962C8B-B14F-4D97-AF65-F5344CB8AC3E}">
        <p14:creationId xmlns:p14="http://schemas.microsoft.com/office/powerpoint/2010/main" val="119498337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0" i="0" kern="1200" spc="-100" baseline="0" dirty="0">
                <a:solidFill>
                  <a:schemeClr val="tx2"/>
                </a:solidFill>
                <a:effectLst/>
                <a:latin typeface="+mj-lt"/>
                <a:ea typeface="+mj-ea"/>
                <a:cs typeface="+mj-cs"/>
              </a:rPr>
              <a:t>5.5.10 Objects inside objects (4)</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sz="2400" b="0" i="0" kern="1200" dirty="0">
                <a:solidFill>
                  <a:schemeClr val="tx1"/>
                </a:solidFill>
                <a:effectLst/>
                <a:latin typeface="+mn-lt"/>
                <a:ea typeface="+mn-ea"/>
                <a:cs typeface="+mn-cs"/>
              </a:rPr>
              <a:t>The program may be compiled successfully and when run it produces the following output:</a:t>
            </a:r>
          </a:p>
          <a:p>
            <a:pPr marL="0" indent="0">
              <a:buNone/>
            </a:pPr>
            <a:r>
              <a:rPr lang="en-US" sz="2400" b="0" i="0" kern="1200" dirty="0">
                <a:solidFill>
                  <a:schemeClr val="tx1"/>
                </a:solidFill>
                <a:effectLst/>
                <a:latin typeface="+mn-lt"/>
                <a:ea typeface="+mn-ea"/>
                <a:cs typeface="+mn-cs"/>
              </a:rPr>
              <a:t> </a:t>
            </a:r>
          </a:p>
          <a:p>
            <a:pPr marL="0" indent="0">
              <a:buNone/>
            </a:pPr>
            <a:r>
              <a:rPr lang="en-US" sz="2400" b="0" i="0" kern="1200" dirty="0">
                <a:solidFill>
                  <a:schemeClr val="tx1"/>
                </a:solidFill>
                <a:effectLst/>
                <a:latin typeface="+mn-lt"/>
                <a:ea typeface="+mn-ea"/>
                <a:cs typeface="+mn-cs"/>
              </a:rPr>
              <a:t>Element(1) constructed!</a:t>
            </a:r>
          </a:p>
          <a:p>
            <a:pPr marL="0" indent="0">
              <a:buNone/>
            </a:pPr>
            <a:r>
              <a:rPr lang="en-US" sz="2400" b="0" i="0" kern="1200" dirty="0">
                <a:solidFill>
                  <a:schemeClr val="tx1"/>
                </a:solidFill>
                <a:effectLst/>
                <a:latin typeface="+mn-lt"/>
                <a:ea typeface="+mn-ea"/>
                <a:cs typeface="+mn-cs"/>
              </a:rPr>
              <a:t>Element(2) constructed!</a:t>
            </a:r>
          </a:p>
          <a:p>
            <a:pPr marL="0" indent="0">
              <a:buNone/>
            </a:pPr>
            <a:r>
              <a:rPr lang="en-US" sz="2400" b="0" i="0" kern="1200" dirty="0">
                <a:solidFill>
                  <a:schemeClr val="tx1"/>
                </a:solidFill>
                <a:effectLst/>
                <a:latin typeface="+mn-lt"/>
                <a:ea typeface="+mn-ea"/>
                <a:cs typeface="+mn-cs"/>
              </a:rPr>
              <a:t>Collection constructed!</a:t>
            </a:r>
          </a:p>
          <a:p>
            <a:pPr marL="0" indent="0">
              <a:buNone/>
            </a:pPr>
            <a:r>
              <a:rPr lang="en-US" sz="2400" b="0" i="0" kern="1200" dirty="0">
                <a:solidFill>
                  <a:schemeClr val="tx1"/>
                </a:solidFill>
                <a:effectLst/>
                <a:latin typeface="+mn-lt"/>
                <a:ea typeface="+mn-ea"/>
                <a:cs typeface="+mn-cs"/>
              </a:rPr>
              <a:t> </a:t>
            </a:r>
          </a:p>
          <a:p>
            <a:pPr marL="0" indent="0">
              <a:buNone/>
            </a:pPr>
            <a:r>
              <a:rPr lang="en-US" sz="2400" b="0" i="0" kern="1200" dirty="0">
                <a:solidFill>
                  <a:schemeClr val="tx1"/>
                </a:solidFill>
                <a:effectLst/>
                <a:latin typeface="+mn-lt"/>
                <a:ea typeface="+mn-ea"/>
                <a:cs typeface="+mn-cs"/>
              </a:rPr>
              <a:t>Note that the inner constructors have been invoked in </a:t>
            </a:r>
            <a:r>
              <a:rPr lang="en-US" sz="2400" b="1" i="0" kern="1200" dirty="0">
                <a:solidFill>
                  <a:schemeClr val="tx1"/>
                </a:solidFill>
                <a:effectLst/>
                <a:latin typeface="+mn-lt"/>
                <a:ea typeface="+mn-ea"/>
                <a:cs typeface="+mn-cs"/>
              </a:rPr>
              <a:t>the sequence reflecting the order of the </a:t>
            </a:r>
            <a:r>
              <a:rPr lang="en-US" sz="2400" b="1" i="0" kern="1200" dirty="0" err="1">
                <a:solidFill>
                  <a:schemeClr val="tx1"/>
                </a:solidFill>
                <a:effectLst/>
                <a:latin typeface="+mn-lt"/>
                <a:ea typeface="+mn-ea"/>
                <a:cs typeface="+mn-cs"/>
              </a:rPr>
              <a:t>declaration</a:t>
            </a:r>
            <a:r>
              <a:rPr lang="en-US" sz="2400" b="0" i="0" kern="1200" dirty="0" err="1">
                <a:solidFill>
                  <a:schemeClr val="tx1"/>
                </a:solidFill>
                <a:effectLst/>
                <a:latin typeface="+mn-lt"/>
                <a:ea typeface="+mn-ea"/>
                <a:cs typeface="+mn-cs"/>
              </a:rPr>
              <a:t>inside</a:t>
            </a:r>
            <a:r>
              <a:rPr lang="en-US" sz="2400" b="0" i="0" kern="1200" dirty="0">
                <a:solidFill>
                  <a:schemeClr val="tx1"/>
                </a:solidFill>
                <a:effectLst/>
                <a:latin typeface="+mn-lt"/>
                <a:ea typeface="+mn-ea"/>
                <a:cs typeface="+mn-cs"/>
              </a:rPr>
              <a:t> the </a:t>
            </a:r>
            <a:r>
              <a:rPr lang="en-US" sz="2400" b="0" i="1" kern="1200" dirty="0">
                <a:solidFill>
                  <a:schemeClr val="tx1"/>
                </a:solidFill>
                <a:effectLst/>
                <a:latin typeface="+mn-lt"/>
                <a:ea typeface="+mn-ea"/>
                <a:cs typeface="+mn-cs"/>
              </a:rPr>
              <a:t>Collections</a:t>
            </a:r>
            <a:r>
              <a:rPr lang="en-US" sz="2400" b="0" i="0" kern="1200" dirty="0">
                <a:solidFill>
                  <a:schemeClr val="tx1"/>
                </a:solidFill>
                <a:effectLst/>
                <a:latin typeface="+mn-lt"/>
                <a:ea typeface="+mn-ea"/>
                <a:cs typeface="+mn-cs"/>
              </a:rPr>
              <a:t> class (</a:t>
            </a:r>
            <a:r>
              <a:rPr lang="en-US" sz="2400" b="0" i="1" kern="1200" dirty="0">
                <a:solidFill>
                  <a:schemeClr val="tx1"/>
                </a:solidFill>
                <a:effectLst/>
                <a:latin typeface="+mn-lt"/>
                <a:ea typeface="+mn-ea"/>
                <a:cs typeface="+mn-cs"/>
              </a:rPr>
              <a:t>el1</a:t>
            </a:r>
            <a:r>
              <a:rPr lang="en-US" sz="2400" b="0" i="0" kern="1200" dirty="0">
                <a:solidFill>
                  <a:schemeClr val="tx1"/>
                </a:solidFill>
                <a:effectLst/>
                <a:latin typeface="+mn-lt"/>
                <a:ea typeface="+mn-ea"/>
                <a:cs typeface="+mn-cs"/>
              </a:rPr>
              <a:t> first), not in the order in which the constructors were listed in the </a:t>
            </a:r>
            <a:r>
              <a:rPr lang="en-US" sz="2400" b="0" i="1" kern="1200" dirty="0">
                <a:solidFill>
                  <a:schemeClr val="tx1"/>
                </a:solidFill>
                <a:effectLst/>
                <a:latin typeface="+mn-lt"/>
                <a:ea typeface="+mn-ea"/>
                <a:cs typeface="+mn-cs"/>
              </a:rPr>
              <a:t>Class</a:t>
            </a:r>
            <a:r>
              <a:rPr lang="en-US" sz="2400" b="0" i="0" kern="1200" dirty="0">
                <a:solidFill>
                  <a:schemeClr val="tx1"/>
                </a:solidFill>
                <a:effectLst/>
                <a:latin typeface="+mn-lt"/>
                <a:ea typeface="+mn-ea"/>
                <a:cs typeface="+mn-cs"/>
              </a:rPr>
              <a:t> constructor header (</a:t>
            </a:r>
            <a:r>
              <a:rPr lang="en-US" sz="2400" b="0" i="1" kern="1200" dirty="0">
                <a:solidFill>
                  <a:schemeClr val="tx1"/>
                </a:solidFill>
                <a:effectLst/>
                <a:latin typeface="+mn-lt"/>
                <a:ea typeface="+mn-ea"/>
                <a:cs typeface="+mn-cs"/>
              </a:rPr>
              <a:t>el2</a:t>
            </a:r>
            <a:r>
              <a:rPr lang="en-US" sz="2400" b="0" i="0" kern="1200" dirty="0">
                <a:solidFill>
                  <a:schemeClr val="tx1"/>
                </a:solidFill>
                <a:effectLst/>
                <a:latin typeface="+mn-lt"/>
                <a:ea typeface="+mn-ea"/>
                <a:cs typeface="+mn-cs"/>
              </a:rPr>
              <a:t> first).</a:t>
            </a:r>
          </a:p>
          <a:p>
            <a:pPr marL="0" indent="0">
              <a:buNone/>
            </a:pPr>
            <a:r>
              <a:rPr lang="en-US" sz="24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2"/>
          </p:nvPr>
        </p:nvSpPr>
        <p:spPr/>
        <p:txBody>
          <a:bodyPr/>
          <a:lstStyle/>
          <a:p>
            <a:fld id="{9DF4E671-2CE7-4BC4-9D6E-ED7B9AC95417}" type="slidenum">
              <a:rPr lang="en-US" smtClean="0"/>
              <a:pPr/>
              <a:t>12</a:t>
            </a:fld>
            <a:endParaRPr lang="en-US" dirty="0"/>
          </a:p>
        </p:txBody>
      </p:sp>
    </p:spTree>
    <p:extLst>
      <p:ext uri="{BB962C8B-B14F-4D97-AF65-F5344CB8AC3E}">
        <p14:creationId xmlns:p14="http://schemas.microsoft.com/office/powerpoint/2010/main" val="24353577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6.5.11 Compositions vs. constructors (2)</a:t>
            </a:r>
          </a:p>
        </p:txBody>
      </p:sp>
      <p:sp>
        <p:nvSpPr>
          <p:cNvPr id="3" name="Content Placeholder 2"/>
          <p:cNvSpPr>
            <a:spLocks noGrp="1"/>
          </p:cNvSpPr>
          <p:nvPr>
            <p:ph idx="1"/>
          </p:nvPr>
        </p:nvSpPr>
        <p:spPr>
          <a:xfrm>
            <a:off x="822959" y="1845734"/>
            <a:ext cx="7543801" cy="1278466"/>
          </a:xfrm>
        </p:spPr>
        <p:txBody>
          <a:bodyPr>
            <a:normAutofit fontScale="70000" lnSpcReduction="20000"/>
          </a:bodyPr>
          <a:lstStyle/>
          <a:p>
            <a:r>
              <a:rPr lang="en-US" dirty="0"/>
              <a:t>The example on the right → shows the same composed class although its components have been modified. We’ve equipped them with copying constructors – can you see them? They aren’t all that complex and they don’t actually do anything useful. They only emit a message allowing us to notice that the constructor has been invoked.</a:t>
            </a:r>
          </a:p>
        </p:txBody>
      </p:sp>
      <p:sp>
        <p:nvSpPr>
          <p:cNvPr id="4" name="Footer Placeholder 3"/>
          <p:cNvSpPr>
            <a:spLocks noGrp="1"/>
          </p:cNvSpPr>
          <p:nvPr>
            <p:ph type="ftr" sz="quarter" idx="11"/>
          </p:nvPr>
        </p:nvSpPr>
        <p:spPr/>
        <p:txBody>
          <a:bodyPr/>
          <a:lstStyle/>
          <a:p>
            <a:r>
              <a:rPr lang="en-US" smtClean="0"/>
              <a:t>refercence: www.netacad.com</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290" y="3124200"/>
            <a:ext cx="3878109" cy="307531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3190246"/>
            <a:ext cx="2209800" cy="2977092"/>
          </a:xfrm>
          <a:prstGeom prst="rect">
            <a:avLst/>
          </a:prstGeom>
        </p:spPr>
      </p:pic>
    </p:spTree>
    <p:extLst>
      <p:ext uri="{BB962C8B-B14F-4D97-AF65-F5344CB8AC3E}">
        <p14:creationId xmlns:p14="http://schemas.microsoft.com/office/powerpoint/2010/main" val="81853368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6.5.11 Compositions vs. constructors (2</a:t>
            </a:r>
            <a:r>
              <a:rPr lang="en-US" dirty="0" smtClean="0"/>
              <a:t>) cont’d</a:t>
            </a:r>
            <a:endParaRPr lang="en-US" dirty="0"/>
          </a:p>
        </p:txBody>
      </p:sp>
      <p:sp>
        <p:nvSpPr>
          <p:cNvPr id="3" name="Content Placeholder 2"/>
          <p:cNvSpPr>
            <a:spLocks noGrp="1"/>
          </p:cNvSpPr>
          <p:nvPr>
            <p:ph idx="1"/>
          </p:nvPr>
        </p:nvSpPr>
        <p:spPr>
          <a:xfrm>
            <a:off x="822959" y="1845734"/>
            <a:ext cx="7543801" cy="4250266"/>
          </a:xfrm>
        </p:spPr>
        <p:txBody>
          <a:bodyPr>
            <a:normAutofit fontScale="92500" lnSpcReduction="20000"/>
          </a:bodyPr>
          <a:lstStyle/>
          <a:p>
            <a:pPr marL="0" indent="0">
              <a:buNone/>
            </a:pPr>
            <a:r>
              <a:rPr lang="en-US" dirty="0"/>
              <a:t>We’ve had to add default constructors too – why? You should know the answer now</a:t>
            </a:r>
            <a:r>
              <a:rPr lang="en-US" dirty="0" smtClean="0"/>
              <a:t>.</a:t>
            </a:r>
            <a:endParaRPr lang="en-US" dirty="0"/>
          </a:p>
          <a:p>
            <a:pPr marL="0" indent="0">
              <a:buNone/>
            </a:pPr>
            <a:r>
              <a:rPr lang="en-US" dirty="0"/>
              <a:t>The </a:t>
            </a:r>
            <a:r>
              <a:rPr lang="en-US" i="1" dirty="0"/>
              <a:t>Compo</a:t>
            </a:r>
            <a:r>
              <a:rPr lang="en-US" dirty="0"/>
              <a:t> class doesn’t have a copying constructor. This means that the compiler will generate an implicit copying constructor for the class. As far as we know, this constructor copies the objects bit by bit. Now we’re about to discover another interesting feature of the constructor. </a:t>
            </a:r>
          </a:p>
          <a:p>
            <a:pPr marL="0" indent="0">
              <a:buNone/>
            </a:pPr>
            <a:r>
              <a:rPr lang="en-US" dirty="0"/>
              <a:t>We’ve compiled the code and run it. It’s produced the following output</a:t>
            </a:r>
            <a:r>
              <a:rPr lang="en-US" dirty="0" smtClean="0"/>
              <a:t>:</a:t>
            </a:r>
            <a:endParaRPr lang="en-US" dirty="0"/>
          </a:p>
          <a:p>
            <a:pPr marL="0" indent="0">
              <a:buNone/>
            </a:pPr>
            <a:r>
              <a:rPr lang="en-US" dirty="0"/>
              <a:t>copying A...</a:t>
            </a:r>
          </a:p>
          <a:p>
            <a:pPr marL="0" indent="0">
              <a:buNone/>
            </a:pPr>
            <a:r>
              <a:rPr lang="en-US" dirty="0"/>
              <a:t>copying B...</a:t>
            </a:r>
          </a:p>
          <a:p>
            <a:pPr marL="0" indent="0">
              <a:buNone/>
            </a:pPr>
            <a:r>
              <a:rPr lang="en-US" dirty="0"/>
              <a:t>A is doing something</a:t>
            </a:r>
          </a:p>
          <a:p>
            <a:pPr marL="0" indent="0">
              <a:buNone/>
            </a:pPr>
            <a:r>
              <a:rPr lang="en-US" dirty="0"/>
              <a:t>B is doing something</a:t>
            </a:r>
          </a:p>
          <a:p>
            <a:endParaRPr lang="en-US"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315451534"/>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6.5.11 Compositions vs. constructors (2) cont’d</a:t>
            </a:r>
          </a:p>
        </p:txBody>
      </p:sp>
      <p:sp>
        <p:nvSpPr>
          <p:cNvPr id="3" name="Content Placeholder 2"/>
          <p:cNvSpPr>
            <a:spLocks noGrp="1"/>
          </p:cNvSpPr>
          <p:nvPr>
            <p:ph idx="1"/>
          </p:nvPr>
        </p:nvSpPr>
        <p:spPr/>
        <p:txBody>
          <a:bodyPr/>
          <a:lstStyle/>
          <a:p>
            <a:r>
              <a:rPr lang="en-US" dirty="0"/>
              <a:t>This means that, besides its normal activity (the cloning), the copying constructor takes into consideration all the existing copying constructors (implicit and explicit) defined within the objects used to compose the class. This gives a chance to copy the components in the most appropriate way. </a:t>
            </a:r>
          </a:p>
          <a:p>
            <a:pPr marL="0" indent="0">
              <a:buNone/>
            </a:pPr>
            <a:r>
              <a:rPr lang="en-US" dirty="0"/>
              <a:t> </a:t>
            </a:r>
          </a:p>
          <a:p>
            <a:r>
              <a:rPr lang="en-US" dirty="0"/>
              <a:t>Now we’re going to do another experiment.</a:t>
            </a:r>
          </a:p>
          <a:p>
            <a:endParaRPr lang="en-US"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18042911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6.5.12 Compositions vs. constructors (3)</a:t>
            </a:r>
          </a:p>
        </p:txBody>
      </p:sp>
      <p:sp>
        <p:nvSpPr>
          <p:cNvPr id="3" name="Content Placeholder 2"/>
          <p:cNvSpPr>
            <a:spLocks noGrp="1"/>
          </p:cNvSpPr>
          <p:nvPr>
            <p:ph idx="1"/>
          </p:nvPr>
        </p:nvSpPr>
        <p:spPr>
          <a:xfrm>
            <a:off x="822959" y="1845734"/>
            <a:ext cx="7543801" cy="897466"/>
          </a:xfrm>
        </p:spPr>
        <p:txBody>
          <a:bodyPr>
            <a:normAutofit fontScale="70000" lnSpcReduction="20000"/>
          </a:bodyPr>
          <a:lstStyle/>
          <a:p>
            <a:r>
              <a:rPr lang="en-US" dirty="0"/>
              <a:t>We’ve modified the </a:t>
            </a:r>
            <a:r>
              <a:rPr lang="en-US" i="1" dirty="0"/>
              <a:t>Compo</a:t>
            </a:r>
            <a:r>
              <a:rPr lang="en-US" dirty="0"/>
              <a:t> class – you can find it here → It now has its own copying constructor. It’ll be implicitly invoked once during the life of our program at the moment the </a:t>
            </a:r>
            <a:r>
              <a:rPr lang="en-US" i="1" dirty="0"/>
              <a:t>co2</a:t>
            </a:r>
            <a:r>
              <a:rPr lang="en-US" dirty="0"/>
              <a:t> object is created.</a:t>
            </a:r>
          </a:p>
        </p:txBody>
      </p:sp>
      <p:sp>
        <p:nvSpPr>
          <p:cNvPr id="4" name="Footer Placeholder 3"/>
          <p:cNvSpPr>
            <a:spLocks noGrp="1"/>
          </p:cNvSpPr>
          <p:nvPr>
            <p:ph type="ftr" sz="quarter" idx="11"/>
          </p:nvPr>
        </p:nvSpPr>
        <p:spPr/>
        <p:txBody>
          <a:bodyPr/>
          <a:lstStyle/>
          <a:p>
            <a:r>
              <a:rPr lang="en-US" smtClean="0"/>
              <a:t>refercence: www.netacad.com</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826" y="2809844"/>
            <a:ext cx="3835400" cy="328615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6093" y="2941839"/>
            <a:ext cx="3640667" cy="3077961"/>
          </a:xfrm>
          <a:prstGeom prst="rect">
            <a:avLst/>
          </a:prstGeom>
        </p:spPr>
      </p:pic>
    </p:spTree>
    <p:extLst>
      <p:ext uri="{BB962C8B-B14F-4D97-AF65-F5344CB8AC3E}">
        <p14:creationId xmlns:p14="http://schemas.microsoft.com/office/powerpoint/2010/main" val="1046443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6.5.12 Compositions vs. constructors (3</a:t>
            </a:r>
            <a:r>
              <a:rPr lang="en-US" dirty="0" smtClean="0"/>
              <a:t>) cont’d</a:t>
            </a:r>
            <a:endParaRPr lang="en-US" dirty="0"/>
          </a:p>
        </p:txBody>
      </p:sp>
      <p:sp>
        <p:nvSpPr>
          <p:cNvPr id="3" name="Content Placeholder 2"/>
          <p:cNvSpPr>
            <a:spLocks noGrp="1"/>
          </p:cNvSpPr>
          <p:nvPr>
            <p:ph idx="1"/>
          </p:nvPr>
        </p:nvSpPr>
        <p:spPr>
          <a:xfrm>
            <a:off x="822959" y="1845734"/>
            <a:ext cx="7543801" cy="4174066"/>
          </a:xfrm>
        </p:spPr>
        <p:txBody>
          <a:bodyPr>
            <a:normAutofit fontScale="92500" lnSpcReduction="20000"/>
          </a:bodyPr>
          <a:lstStyle/>
          <a:p>
            <a:pPr marL="0" indent="0">
              <a:buNone/>
            </a:pPr>
            <a:r>
              <a:rPr lang="en-US" dirty="0"/>
              <a:t>The program produces the following output:</a:t>
            </a:r>
          </a:p>
          <a:p>
            <a:pPr marL="0" indent="0">
              <a:buNone/>
            </a:pPr>
            <a:r>
              <a:rPr lang="en-US" dirty="0"/>
              <a:t> </a:t>
            </a:r>
          </a:p>
          <a:p>
            <a:pPr marL="0" indent="0">
              <a:buNone/>
            </a:pPr>
            <a:r>
              <a:rPr lang="en-US" dirty="0"/>
              <a:t>Copying Compo...</a:t>
            </a:r>
          </a:p>
          <a:p>
            <a:pPr marL="0" indent="0">
              <a:buNone/>
            </a:pPr>
            <a:r>
              <a:rPr lang="en-US" dirty="0"/>
              <a:t>A is doing something</a:t>
            </a:r>
          </a:p>
          <a:p>
            <a:pPr marL="0" indent="0">
              <a:buNone/>
            </a:pPr>
            <a:r>
              <a:rPr lang="en-US" dirty="0"/>
              <a:t>B is doing something</a:t>
            </a:r>
          </a:p>
          <a:p>
            <a:pPr marL="0" indent="0">
              <a:buNone/>
            </a:pPr>
            <a:r>
              <a:rPr lang="en-US" dirty="0"/>
              <a:t> </a:t>
            </a:r>
          </a:p>
          <a:p>
            <a:pPr marL="0" indent="0">
              <a:buNone/>
            </a:pPr>
            <a:r>
              <a:rPr lang="en-US" dirty="0"/>
              <a:t>Does this surprise you? The explicit copying constructor (written by us) has invoked none of the component’s copying constructors. Unfortunately, defining your own copying constructor means you assume full responsibility for all the activities needed to carry out responsible copying. This means that we need to modify the constructor. </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21152445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6.5.12 Compositions vs. constructors (3</a:t>
            </a:r>
            <a:r>
              <a:rPr lang="en-US" dirty="0" smtClean="0"/>
              <a:t>) </a:t>
            </a:r>
            <a:r>
              <a:rPr lang="en-US" dirty="0"/>
              <a:t>cont’d</a:t>
            </a:r>
          </a:p>
        </p:txBody>
      </p:sp>
      <p:sp>
        <p:nvSpPr>
          <p:cNvPr id="3" name="Content Placeholder 2"/>
          <p:cNvSpPr>
            <a:spLocks noGrp="1"/>
          </p:cNvSpPr>
          <p:nvPr>
            <p:ph idx="1"/>
          </p:nvPr>
        </p:nvSpPr>
        <p:spPr/>
        <p:txBody>
          <a:bodyPr/>
          <a:lstStyle/>
          <a:p>
            <a:pPr marL="0" indent="0">
              <a:buNone/>
            </a:pPr>
            <a:r>
              <a:rPr lang="en-US" dirty="0"/>
              <a:t>One way to do this is to add a line like this one:</a:t>
            </a:r>
          </a:p>
          <a:p>
            <a:pPr marL="0" indent="0">
              <a:buNone/>
            </a:pPr>
            <a:r>
              <a:rPr lang="en-US" dirty="0"/>
              <a:t> </a:t>
            </a:r>
          </a:p>
          <a:p>
            <a:pPr marL="0" indent="0">
              <a:buNone/>
            </a:pPr>
            <a:r>
              <a:rPr lang="en-US" dirty="0"/>
              <a:t>Compo(Compo &amp;</a:t>
            </a:r>
            <a:r>
              <a:rPr lang="en-US" dirty="0" err="1"/>
              <a:t>src</a:t>
            </a:r>
            <a:r>
              <a:rPr lang="en-US" dirty="0"/>
              <a:t>) : f1(src.f1), f2(src.f2) { </a:t>
            </a:r>
            <a:r>
              <a:rPr lang="en-US" dirty="0" err="1"/>
              <a:t>cout</a:t>
            </a:r>
            <a:r>
              <a:rPr lang="en-US" dirty="0"/>
              <a:t> &lt;&lt; "Copying Compo..." &lt;&lt; </a:t>
            </a:r>
            <a:r>
              <a:rPr lang="en-US" dirty="0" err="1"/>
              <a:t>endl</a:t>
            </a:r>
            <a:r>
              <a:rPr lang="en-US" dirty="0"/>
              <a:t>; }</a:t>
            </a:r>
          </a:p>
          <a:p>
            <a:pPr marL="0" indent="0">
              <a:buNone/>
            </a:pPr>
            <a:r>
              <a:rPr lang="en-US" dirty="0"/>
              <a:t> </a:t>
            </a:r>
          </a:p>
          <a:p>
            <a:pPr marL="0" indent="0">
              <a:buNone/>
            </a:pPr>
            <a:r>
              <a:rPr lang="en-US" dirty="0"/>
              <a:t>instead of</a:t>
            </a:r>
          </a:p>
          <a:p>
            <a:pPr marL="0" indent="0">
              <a:buNone/>
            </a:pPr>
            <a:r>
              <a:rPr lang="en-US" dirty="0"/>
              <a:t> </a:t>
            </a:r>
          </a:p>
          <a:p>
            <a:pPr marL="0" indent="0">
              <a:buNone/>
            </a:pPr>
            <a:r>
              <a:rPr lang="en-US" dirty="0"/>
              <a:t>Compo(Compo &amp;</a:t>
            </a:r>
            <a:r>
              <a:rPr lang="en-US" dirty="0" err="1"/>
              <a:t>src</a:t>
            </a:r>
            <a:r>
              <a:rPr lang="en-US" dirty="0"/>
              <a:t>) { </a:t>
            </a:r>
            <a:r>
              <a:rPr lang="en-US" dirty="0" err="1"/>
              <a:t>cout</a:t>
            </a:r>
            <a:r>
              <a:rPr lang="en-US" dirty="0"/>
              <a:t> &lt;&lt; "Copying Compo..." &lt;&lt; </a:t>
            </a:r>
            <a:r>
              <a:rPr lang="en-US" dirty="0" err="1"/>
              <a:t>endl</a:t>
            </a:r>
            <a:r>
              <a:rPr lang="en-US" dirty="0"/>
              <a:t>; }</a:t>
            </a:r>
          </a:p>
          <a:p>
            <a:endParaRPr lang="en-US"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14700694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6.5.12 Compositions vs. constructors (3</a:t>
            </a:r>
            <a:r>
              <a:rPr lang="en-US" dirty="0" smtClean="0"/>
              <a:t>) </a:t>
            </a:r>
            <a:r>
              <a:rPr lang="en-US" dirty="0"/>
              <a:t>cont’d</a:t>
            </a:r>
          </a:p>
        </p:txBody>
      </p:sp>
      <p:sp>
        <p:nvSpPr>
          <p:cNvPr id="3" name="Content Placeholder 2"/>
          <p:cNvSpPr>
            <a:spLocks noGrp="1"/>
          </p:cNvSpPr>
          <p:nvPr>
            <p:ph idx="1"/>
          </p:nvPr>
        </p:nvSpPr>
        <p:spPr>
          <a:xfrm>
            <a:off x="822959" y="1845734"/>
            <a:ext cx="7543801" cy="4174066"/>
          </a:xfrm>
        </p:spPr>
        <p:txBody>
          <a:bodyPr>
            <a:noAutofit/>
          </a:bodyPr>
          <a:lstStyle/>
          <a:p>
            <a:pPr marL="0" indent="0">
              <a:buNone/>
            </a:pPr>
            <a:r>
              <a:rPr lang="en-US" sz="2400" dirty="0"/>
              <a:t>The solution is correct despite how it looks. The modified program behaves the way we want, producing the following output:</a:t>
            </a:r>
          </a:p>
          <a:p>
            <a:pPr marL="0" indent="0">
              <a:buNone/>
            </a:pPr>
            <a:r>
              <a:rPr lang="en-US" sz="2400" dirty="0"/>
              <a:t> </a:t>
            </a:r>
          </a:p>
          <a:p>
            <a:pPr marL="0" indent="0">
              <a:buNone/>
            </a:pPr>
            <a:r>
              <a:rPr lang="en-US" sz="2400" dirty="0"/>
              <a:t>copying A...</a:t>
            </a:r>
          </a:p>
          <a:p>
            <a:pPr marL="0" indent="0">
              <a:buNone/>
            </a:pPr>
            <a:r>
              <a:rPr lang="en-US" sz="2400" dirty="0"/>
              <a:t>copying B...</a:t>
            </a:r>
          </a:p>
          <a:p>
            <a:pPr marL="0" indent="0">
              <a:buNone/>
            </a:pPr>
            <a:r>
              <a:rPr lang="en-US" sz="2400" dirty="0"/>
              <a:t>Copying Compo...</a:t>
            </a:r>
          </a:p>
          <a:p>
            <a:pPr marL="0" indent="0">
              <a:buNone/>
            </a:pPr>
            <a:r>
              <a:rPr lang="en-US" sz="2400" dirty="0"/>
              <a:t>A is doing something</a:t>
            </a:r>
          </a:p>
          <a:p>
            <a:pPr marL="0" indent="0">
              <a:buNone/>
            </a:pPr>
            <a:r>
              <a:rPr lang="en-US" sz="2400" dirty="0"/>
              <a:t>B is doing </a:t>
            </a:r>
            <a:r>
              <a:rPr lang="en-US" sz="2400" dirty="0" smtClean="0"/>
              <a:t>something</a:t>
            </a:r>
            <a:endParaRPr lang="en-US" sz="2400"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658442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0" i="0" kern="1200" spc="-100" baseline="0" dirty="0">
                <a:solidFill>
                  <a:schemeClr val="tx2"/>
                </a:solidFill>
                <a:effectLst/>
                <a:latin typeface="+mj-lt"/>
                <a:ea typeface="+mj-ea"/>
                <a:cs typeface="+mj-cs"/>
              </a:rPr>
              <a:t>5.5.10 Objects inside objects (4)</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sz="2400" b="0" i="0" kern="1200" dirty="0">
                <a:solidFill>
                  <a:schemeClr val="tx1"/>
                </a:solidFill>
                <a:effectLst/>
                <a:latin typeface="+mn-lt"/>
                <a:ea typeface="+mn-ea"/>
                <a:cs typeface="+mn-cs"/>
              </a:rPr>
              <a:t>And by the way, there’s the following alternation for this case: </a:t>
            </a:r>
            <a:r>
              <a:rPr lang="en-US" sz="2400" b="1" i="0" kern="1200" dirty="0">
                <a:solidFill>
                  <a:schemeClr val="tx1"/>
                </a:solidFill>
                <a:effectLst/>
                <a:latin typeface="+mn-lt"/>
                <a:ea typeface="+mn-ea"/>
                <a:cs typeface="+mn-cs"/>
              </a:rPr>
              <a:t>when the constructor is divided between the declaration and the definition</a:t>
            </a:r>
            <a:r>
              <a:rPr lang="en-US" sz="2400" b="0" i="0" kern="1200" dirty="0">
                <a:solidFill>
                  <a:schemeClr val="tx1"/>
                </a:solidFill>
                <a:effectLst/>
                <a:latin typeface="+mn-lt"/>
                <a:ea typeface="+mn-ea"/>
                <a:cs typeface="+mn-cs"/>
              </a:rPr>
              <a:t>, the list of alternative constructors should be </a:t>
            </a:r>
            <a:r>
              <a:rPr lang="en-US" sz="2400" b="1" i="0" kern="1200" dirty="0">
                <a:solidFill>
                  <a:schemeClr val="tx1"/>
                </a:solidFill>
                <a:effectLst/>
                <a:latin typeface="+mn-lt"/>
                <a:ea typeface="+mn-ea"/>
                <a:cs typeface="+mn-cs"/>
              </a:rPr>
              <a:t>associated with the definitio</a:t>
            </a:r>
            <a:r>
              <a:rPr lang="en-US" sz="2400" b="0" i="0" kern="1200" dirty="0">
                <a:solidFill>
                  <a:schemeClr val="tx1"/>
                </a:solidFill>
                <a:effectLst/>
                <a:latin typeface="+mn-lt"/>
                <a:ea typeface="+mn-ea"/>
                <a:cs typeface="+mn-cs"/>
              </a:rPr>
              <a:t>n, not the declaration.</a:t>
            </a:r>
          </a:p>
          <a:p>
            <a:pPr marL="0" indent="0">
              <a:buNone/>
            </a:pPr>
            <a:r>
              <a:rPr lang="en-US" sz="2400" b="0" i="0" kern="1200" dirty="0">
                <a:solidFill>
                  <a:schemeClr val="tx1"/>
                </a:solidFill>
                <a:effectLst/>
                <a:latin typeface="+mn-lt"/>
                <a:ea typeface="+mn-ea"/>
                <a:cs typeface="+mn-cs"/>
              </a:rPr>
              <a:t>This means that the following snippet is correct:</a:t>
            </a:r>
          </a:p>
          <a:p>
            <a:pPr marL="0" indent="0">
              <a:buNone/>
            </a:pPr>
            <a:r>
              <a:rPr lang="en-US" sz="2400" b="0" i="0" kern="1200" dirty="0">
                <a:solidFill>
                  <a:schemeClr val="tx1"/>
                </a:solidFill>
                <a:effectLst/>
                <a:latin typeface="+mn-lt"/>
                <a:ea typeface="+mn-ea"/>
                <a:cs typeface="+mn-cs"/>
              </a:rPr>
              <a:t> </a:t>
            </a:r>
          </a:p>
          <a:p>
            <a:pPr marL="0" indent="0">
              <a:buNone/>
            </a:pPr>
            <a:r>
              <a:rPr lang="en-US" sz="2400" b="1" i="0" kern="1200" dirty="0">
                <a:solidFill>
                  <a:srgbClr val="002060"/>
                </a:solidFill>
                <a:effectLst/>
                <a:latin typeface="+mn-lt"/>
                <a:ea typeface="+mn-ea"/>
                <a:cs typeface="+mn-cs"/>
              </a:rPr>
              <a:t>class X {</a:t>
            </a:r>
          </a:p>
          <a:p>
            <a:pPr marL="274320" lvl="1" indent="0">
              <a:buNone/>
            </a:pPr>
            <a:r>
              <a:rPr lang="en-US" b="1" i="0" kern="1200" dirty="0">
                <a:solidFill>
                  <a:srgbClr val="002060"/>
                </a:solidFill>
                <a:effectLst/>
                <a:latin typeface="+mn-lt"/>
                <a:ea typeface="+mn-ea"/>
                <a:cs typeface="+mn-cs"/>
              </a:rPr>
              <a:t>public:</a:t>
            </a:r>
          </a:p>
          <a:p>
            <a:pPr marL="274320" lvl="1" indent="0">
              <a:buNone/>
            </a:pPr>
            <a:r>
              <a:rPr lang="en-US" b="1" i="0" kern="1200" dirty="0">
                <a:solidFill>
                  <a:srgbClr val="002060"/>
                </a:solidFill>
                <a:effectLst/>
                <a:latin typeface="+mn-lt"/>
                <a:ea typeface="+mn-ea"/>
                <a:cs typeface="+mn-cs"/>
              </a:rPr>
              <a:t>X(</a:t>
            </a:r>
            <a:r>
              <a:rPr lang="en-US" b="1" i="0" kern="1200" dirty="0" err="1">
                <a:solidFill>
                  <a:srgbClr val="002060"/>
                </a:solidFill>
                <a:effectLst/>
                <a:latin typeface="+mn-lt"/>
                <a:ea typeface="+mn-ea"/>
                <a:cs typeface="+mn-cs"/>
              </a:rPr>
              <a:t>int</a:t>
            </a:r>
            <a:r>
              <a:rPr lang="en-US" b="1" i="0" kern="1200" dirty="0">
                <a:solidFill>
                  <a:srgbClr val="002060"/>
                </a:solidFill>
                <a:effectLst/>
                <a:latin typeface="+mn-lt"/>
                <a:ea typeface="+mn-ea"/>
                <a:cs typeface="+mn-cs"/>
              </a:rPr>
              <a:t> x) { };</a:t>
            </a:r>
          </a:p>
          <a:p>
            <a:pPr marL="0" indent="0">
              <a:buNone/>
            </a:pPr>
            <a:r>
              <a:rPr lang="en-US" sz="2400" b="1" i="0" kern="1200" dirty="0">
                <a:solidFill>
                  <a:srgbClr val="002060"/>
                </a:solidFill>
                <a:effectLst/>
                <a:latin typeface="+mn-lt"/>
                <a:ea typeface="+mn-ea"/>
                <a:cs typeface="+mn-cs"/>
              </a:rPr>
              <a:t>};</a:t>
            </a:r>
          </a:p>
          <a:p>
            <a:pPr marL="0" indent="0">
              <a:buNone/>
            </a:pPr>
            <a:r>
              <a:rPr lang="en-US" sz="2400" b="1" i="0" kern="1200" dirty="0">
                <a:solidFill>
                  <a:srgbClr val="002060"/>
                </a:solidFill>
                <a:effectLst/>
                <a:latin typeface="+mn-lt"/>
                <a:ea typeface="+mn-ea"/>
                <a:cs typeface="+mn-cs"/>
              </a:rPr>
              <a:t>class Y {</a:t>
            </a:r>
          </a:p>
          <a:p>
            <a:pPr marL="274320" lvl="1" indent="0">
              <a:buNone/>
            </a:pPr>
            <a:r>
              <a:rPr lang="en-US" b="1" i="0" kern="1200" dirty="0">
                <a:solidFill>
                  <a:srgbClr val="002060"/>
                </a:solidFill>
                <a:effectLst/>
                <a:latin typeface="+mn-lt"/>
                <a:ea typeface="+mn-ea"/>
                <a:cs typeface="+mn-cs"/>
              </a:rPr>
              <a:t>X </a:t>
            </a:r>
            <a:r>
              <a:rPr lang="en-US" b="1" i="0" kern="1200" dirty="0" err="1">
                <a:solidFill>
                  <a:srgbClr val="002060"/>
                </a:solidFill>
                <a:effectLst/>
                <a:latin typeface="+mn-lt"/>
                <a:ea typeface="+mn-ea"/>
                <a:cs typeface="+mn-cs"/>
              </a:rPr>
              <a:t>x</a:t>
            </a:r>
            <a:r>
              <a:rPr lang="en-US" b="1" i="0" kern="1200" dirty="0">
                <a:solidFill>
                  <a:srgbClr val="002060"/>
                </a:solidFill>
                <a:effectLst/>
                <a:latin typeface="+mn-lt"/>
                <a:ea typeface="+mn-ea"/>
                <a:cs typeface="+mn-cs"/>
              </a:rPr>
              <a:t>;</a:t>
            </a:r>
          </a:p>
          <a:p>
            <a:pPr marL="274320" lvl="1" indent="0">
              <a:buNone/>
            </a:pPr>
            <a:r>
              <a:rPr lang="en-US" b="1" i="0" kern="1200" dirty="0">
                <a:solidFill>
                  <a:srgbClr val="002060"/>
                </a:solidFill>
                <a:effectLst/>
                <a:latin typeface="+mn-lt"/>
                <a:ea typeface="+mn-ea"/>
                <a:cs typeface="+mn-cs"/>
              </a:rPr>
              <a:t>public:</a:t>
            </a:r>
          </a:p>
          <a:p>
            <a:pPr marL="274320" lvl="1" indent="0">
              <a:buNone/>
            </a:pPr>
            <a:r>
              <a:rPr lang="en-US" b="1" i="0" kern="1200" dirty="0">
                <a:solidFill>
                  <a:srgbClr val="002060"/>
                </a:solidFill>
                <a:effectLst/>
                <a:latin typeface="+mn-lt"/>
                <a:ea typeface="+mn-ea"/>
                <a:cs typeface="+mn-cs"/>
              </a:rPr>
              <a:t>Y(</a:t>
            </a:r>
            <a:r>
              <a:rPr lang="en-US" b="1" i="0" kern="1200" dirty="0" err="1">
                <a:solidFill>
                  <a:srgbClr val="002060"/>
                </a:solidFill>
                <a:effectLst/>
                <a:latin typeface="+mn-lt"/>
                <a:ea typeface="+mn-ea"/>
                <a:cs typeface="+mn-cs"/>
              </a:rPr>
              <a:t>int</a:t>
            </a:r>
            <a:r>
              <a:rPr lang="en-US" b="1" i="0" kern="1200" dirty="0">
                <a:solidFill>
                  <a:srgbClr val="002060"/>
                </a:solidFill>
                <a:effectLst/>
                <a:latin typeface="+mn-lt"/>
                <a:ea typeface="+mn-ea"/>
                <a:cs typeface="+mn-cs"/>
              </a:rPr>
              <a:t> x);</a:t>
            </a:r>
          </a:p>
          <a:p>
            <a:pPr marL="0" indent="0">
              <a:buNone/>
            </a:pPr>
            <a:r>
              <a:rPr lang="en-US" sz="2400" b="1" i="0" kern="1200" dirty="0">
                <a:solidFill>
                  <a:srgbClr val="002060"/>
                </a:solidFill>
                <a:effectLst/>
                <a:latin typeface="+mn-lt"/>
                <a:ea typeface="+mn-ea"/>
                <a:cs typeface="+mn-cs"/>
              </a:rPr>
              <a:t>};</a:t>
            </a:r>
          </a:p>
          <a:p>
            <a:pPr marL="0" indent="0">
              <a:buNone/>
            </a:pPr>
            <a:r>
              <a:rPr lang="en-US" sz="2400" b="1" i="0" kern="1200" dirty="0">
                <a:solidFill>
                  <a:srgbClr val="002060"/>
                </a:solidFill>
                <a:effectLst/>
                <a:latin typeface="+mn-lt"/>
                <a:ea typeface="+mn-ea"/>
                <a:cs typeface="+mn-cs"/>
              </a:rPr>
              <a:t>Y::Y(int x) : x(1) { };</a:t>
            </a:r>
          </a:p>
        </p:txBody>
      </p:sp>
      <p:sp>
        <p:nvSpPr>
          <p:cNvPr id="4" name="Slide Number Placeholder 3"/>
          <p:cNvSpPr>
            <a:spLocks noGrp="1"/>
          </p:cNvSpPr>
          <p:nvPr>
            <p:ph type="sldNum" sz="quarter" idx="12"/>
          </p:nvPr>
        </p:nvSpPr>
        <p:spPr/>
        <p:txBody>
          <a:bodyPr/>
          <a:lstStyle/>
          <a:p>
            <a:fld id="{9DF4E671-2CE7-4BC4-9D6E-ED7B9AC95417}" type="slidenum">
              <a:rPr lang="en-US" smtClean="0"/>
              <a:pPr/>
              <a:t>13</a:t>
            </a:fld>
            <a:endParaRPr lang="en-US" dirty="0"/>
          </a:p>
        </p:txBody>
      </p:sp>
    </p:spTree>
    <p:extLst>
      <p:ext uri="{BB962C8B-B14F-4D97-AF65-F5344CB8AC3E}">
        <p14:creationId xmlns:p14="http://schemas.microsoft.com/office/powerpoint/2010/main" val="2794840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0" i="0" kern="1200" spc="-100" baseline="0" dirty="0">
                <a:solidFill>
                  <a:schemeClr val="tx2"/>
                </a:solidFill>
                <a:effectLst/>
                <a:latin typeface="+mj-lt"/>
                <a:ea typeface="+mj-ea"/>
                <a:cs typeface="+mj-cs"/>
              </a:rPr>
              <a:t>5.5.10 Objects inside objects (4)</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b="1" dirty="0">
                <a:solidFill>
                  <a:srgbClr val="002060"/>
                </a:solidFill>
              </a:rPr>
              <a:t>class Element {</a:t>
            </a:r>
          </a:p>
          <a:p>
            <a:pPr marL="0" indent="0">
              <a:buNone/>
            </a:pPr>
            <a:r>
              <a:rPr lang="en-US" b="1" dirty="0">
                <a:solidFill>
                  <a:srgbClr val="002060"/>
                </a:solidFill>
              </a:rPr>
              <a:t>	</a:t>
            </a:r>
            <a:r>
              <a:rPr lang="en-US" b="1" dirty="0" err="1">
                <a:solidFill>
                  <a:srgbClr val="002060"/>
                </a:solidFill>
              </a:rPr>
              <a:t>int</a:t>
            </a:r>
            <a:r>
              <a:rPr lang="en-US" b="1" dirty="0">
                <a:solidFill>
                  <a:srgbClr val="002060"/>
                </a:solidFill>
              </a:rPr>
              <a:t> value;</a:t>
            </a:r>
          </a:p>
          <a:p>
            <a:pPr marL="0" indent="0">
              <a:buNone/>
            </a:pPr>
            <a:r>
              <a:rPr lang="en-US" b="1" dirty="0">
                <a:solidFill>
                  <a:srgbClr val="002060"/>
                </a:solidFill>
              </a:rPr>
              <a:t>public:</a:t>
            </a:r>
          </a:p>
          <a:p>
            <a:pPr marL="0" indent="0">
              <a:buNone/>
            </a:pPr>
            <a:r>
              <a:rPr lang="en-US" b="1" dirty="0">
                <a:solidFill>
                  <a:srgbClr val="002060"/>
                </a:solidFill>
              </a:rPr>
              <a:t>	Element(</a:t>
            </a:r>
            <a:r>
              <a:rPr lang="en-US" b="1" dirty="0" err="1">
                <a:solidFill>
                  <a:srgbClr val="002060"/>
                </a:solidFill>
              </a:rPr>
              <a:t>int</a:t>
            </a:r>
            <a:r>
              <a:rPr lang="en-US" b="1" dirty="0">
                <a:solidFill>
                  <a:srgbClr val="002060"/>
                </a:solidFill>
              </a:rPr>
              <a:t> </a:t>
            </a:r>
            <a:r>
              <a:rPr lang="en-US" b="1" dirty="0" err="1">
                <a:solidFill>
                  <a:srgbClr val="002060"/>
                </a:solidFill>
              </a:rPr>
              <a:t>val</a:t>
            </a:r>
            <a:r>
              <a:rPr lang="en-US" b="1" dirty="0">
                <a:solidFill>
                  <a:srgbClr val="002060"/>
                </a:solidFill>
              </a:rPr>
              <a:t>) { </a:t>
            </a:r>
          </a:p>
          <a:p>
            <a:pPr marL="0" indent="0">
              <a:buNone/>
            </a:pPr>
            <a:r>
              <a:rPr lang="en-US" b="1" dirty="0">
                <a:solidFill>
                  <a:srgbClr val="002060"/>
                </a:solidFill>
              </a:rPr>
              <a:t>		value = </a:t>
            </a:r>
            <a:r>
              <a:rPr lang="en-US" b="1" dirty="0" err="1">
                <a:solidFill>
                  <a:srgbClr val="002060"/>
                </a:solidFill>
              </a:rPr>
              <a:t>val</a:t>
            </a:r>
            <a:r>
              <a:rPr lang="en-US" b="1" dirty="0">
                <a:solidFill>
                  <a:srgbClr val="002060"/>
                </a:solidFill>
              </a:rPr>
              <a:t>; </a:t>
            </a:r>
            <a:r>
              <a:rPr lang="en-US" b="1" dirty="0" err="1">
                <a:solidFill>
                  <a:srgbClr val="002060"/>
                </a:solidFill>
              </a:rPr>
              <a:t>cout</a:t>
            </a:r>
            <a:r>
              <a:rPr lang="en-US" b="1" dirty="0">
                <a:solidFill>
                  <a:srgbClr val="002060"/>
                </a:solidFill>
              </a:rPr>
              <a:t> &lt;&lt; "Element(" &lt;&lt; </a:t>
            </a:r>
            <a:r>
              <a:rPr lang="en-US" b="1" dirty="0" err="1">
                <a:solidFill>
                  <a:srgbClr val="002060"/>
                </a:solidFill>
              </a:rPr>
              <a:t>val</a:t>
            </a:r>
            <a:r>
              <a:rPr lang="en-US" b="1" dirty="0">
                <a:solidFill>
                  <a:srgbClr val="002060"/>
                </a:solidFill>
              </a:rPr>
              <a:t> &lt;&lt; ") constructed!" &lt;&lt; </a:t>
            </a:r>
            <a:r>
              <a:rPr lang="en-US" b="1" dirty="0" err="1">
                <a:solidFill>
                  <a:srgbClr val="002060"/>
                </a:solidFill>
              </a:rPr>
              <a:t>endl</a:t>
            </a:r>
            <a:r>
              <a:rPr lang="en-US" b="1" dirty="0">
                <a:solidFill>
                  <a:srgbClr val="002060"/>
                </a:solidFill>
              </a:rPr>
              <a:t>; </a:t>
            </a:r>
          </a:p>
          <a:p>
            <a:pPr marL="0" indent="0">
              <a:buNone/>
            </a:pPr>
            <a:r>
              <a:rPr lang="en-US" b="1" dirty="0">
                <a:solidFill>
                  <a:srgbClr val="002060"/>
                </a:solidFill>
              </a:rPr>
              <a:t>	}</a:t>
            </a:r>
          </a:p>
          <a:p>
            <a:pPr marL="0" indent="0">
              <a:buNone/>
            </a:pPr>
            <a:r>
              <a:rPr lang="en-US" b="1" dirty="0">
                <a:solidFill>
                  <a:srgbClr val="002060"/>
                </a:solidFill>
              </a:rPr>
              <a:t>	</a:t>
            </a:r>
            <a:r>
              <a:rPr lang="en-US" b="1" dirty="0" err="1">
                <a:solidFill>
                  <a:srgbClr val="002060"/>
                </a:solidFill>
              </a:rPr>
              <a:t>int</a:t>
            </a:r>
            <a:r>
              <a:rPr lang="en-US" b="1" dirty="0">
                <a:solidFill>
                  <a:srgbClr val="002060"/>
                </a:solidFill>
              </a:rPr>
              <a:t> Get(void) { return value; }</a:t>
            </a:r>
          </a:p>
          <a:p>
            <a:pPr marL="0" indent="0">
              <a:buNone/>
            </a:pPr>
            <a:r>
              <a:rPr lang="en-US" b="1" dirty="0">
                <a:solidFill>
                  <a:srgbClr val="002060"/>
                </a:solidFill>
              </a:rPr>
              <a:t>	void Put(</a:t>
            </a:r>
            <a:r>
              <a:rPr lang="en-US" b="1" dirty="0" err="1">
                <a:solidFill>
                  <a:srgbClr val="002060"/>
                </a:solidFill>
              </a:rPr>
              <a:t>int</a:t>
            </a:r>
            <a:r>
              <a:rPr lang="en-US" b="1" dirty="0">
                <a:solidFill>
                  <a:srgbClr val="002060"/>
                </a:solidFill>
              </a:rPr>
              <a:t> </a:t>
            </a:r>
            <a:r>
              <a:rPr lang="en-US" b="1" dirty="0" err="1">
                <a:solidFill>
                  <a:srgbClr val="002060"/>
                </a:solidFill>
              </a:rPr>
              <a:t>val</a:t>
            </a:r>
            <a:r>
              <a:rPr lang="en-US" b="1" dirty="0">
                <a:solidFill>
                  <a:srgbClr val="002060"/>
                </a:solidFill>
              </a:rPr>
              <a:t>) { value = </a:t>
            </a:r>
            <a:r>
              <a:rPr lang="en-US" b="1" dirty="0" err="1">
                <a:solidFill>
                  <a:srgbClr val="002060"/>
                </a:solidFill>
              </a:rPr>
              <a:t>val</a:t>
            </a:r>
            <a:r>
              <a:rPr lang="en-US" b="1" dirty="0">
                <a:solidFill>
                  <a:srgbClr val="002060"/>
                </a:solidFill>
              </a:rPr>
              <a:t>; }</a:t>
            </a:r>
          </a:p>
          <a:p>
            <a:pPr marL="0" indent="0">
              <a:buNone/>
            </a:pPr>
            <a:r>
              <a:rPr lang="en-US" b="1" dirty="0">
                <a:solidFill>
                  <a:srgbClr val="002060"/>
                </a:solidFill>
              </a:rPr>
              <a:t>};</a:t>
            </a:r>
          </a:p>
          <a:p>
            <a:pPr marL="0" indent="0">
              <a:buNone/>
            </a:pPr>
            <a:r>
              <a:rPr lang="en-US" b="1" dirty="0">
                <a:solidFill>
                  <a:srgbClr val="002060"/>
                </a:solidFill>
              </a:rPr>
              <a:t>class Collection {</a:t>
            </a:r>
          </a:p>
          <a:p>
            <a:pPr marL="0" indent="0">
              <a:buNone/>
            </a:pPr>
            <a:r>
              <a:rPr lang="en-US" b="1" dirty="0">
                <a:solidFill>
                  <a:srgbClr val="002060"/>
                </a:solidFill>
              </a:rPr>
              <a:t>	Element el1, el2;</a:t>
            </a:r>
          </a:p>
          <a:p>
            <a:pPr marL="0" indent="0">
              <a:buNone/>
            </a:pPr>
            <a:r>
              <a:rPr lang="en-US" b="1" dirty="0">
                <a:solidFill>
                  <a:srgbClr val="002060"/>
                </a:solidFill>
              </a:rPr>
              <a:t>public:	</a:t>
            </a:r>
          </a:p>
          <a:p>
            <a:pPr marL="0" indent="0">
              <a:buNone/>
            </a:pPr>
            <a:r>
              <a:rPr lang="en-US" b="1" dirty="0">
                <a:solidFill>
                  <a:srgbClr val="002060"/>
                </a:solidFill>
              </a:rPr>
              <a:t>	Collection(void) : el2(2), el1(1) { </a:t>
            </a:r>
            <a:r>
              <a:rPr lang="en-US" b="1" dirty="0" err="1">
                <a:solidFill>
                  <a:srgbClr val="002060"/>
                </a:solidFill>
              </a:rPr>
              <a:t>cout</a:t>
            </a:r>
            <a:r>
              <a:rPr lang="en-US" b="1" dirty="0">
                <a:solidFill>
                  <a:srgbClr val="002060"/>
                </a:solidFill>
              </a:rPr>
              <a:t> &lt;&lt; "Collection constructed!" &lt;&lt; </a:t>
            </a:r>
            <a:r>
              <a:rPr lang="en-US" b="1" dirty="0" err="1">
                <a:solidFill>
                  <a:srgbClr val="002060"/>
                </a:solidFill>
              </a:rPr>
              <a:t>endl</a:t>
            </a:r>
            <a:r>
              <a:rPr lang="en-US" b="1" dirty="0">
                <a:solidFill>
                  <a:srgbClr val="002060"/>
                </a:solidFill>
              </a:rPr>
              <a:t>; }</a:t>
            </a:r>
          </a:p>
          <a:p>
            <a:pPr marL="0" indent="0">
              <a:buNone/>
            </a:pPr>
            <a:r>
              <a:rPr lang="en-US" b="1" dirty="0">
                <a:solidFill>
                  <a:srgbClr val="002060"/>
                </a:solidFill>
              </a:rPr>
              <a:t>	</a:t>
            </a:r>
            <a:r>
              <a:rPr lang="en-US" b="1" dirty="0" err="1">
                <a:solidFill>
                  <a:srgbClr val="002060"/>
                </a:solidFill>
              </a:rPr>
              <a:t>int</a:t>
            </a:r>
            <a:r>
              <a:rPr lang="en-US" b="1" dirty="0">
                <a:solidFill>
                  <a:srgbClr val="002060"/>
                </a:solidFill>
              </a:rPr>
              <a:t> Get(</a:t>
            </a:r>
            <a:r>
              <a:rPr lang="en-US" b="1" dirty="0" err="1">
                <a:solidFill>
                  <a:srgbClr val="002060"/>
                </a:solidFill>
              </a:rPr>
              <a:t>int</a:t>
            </a:r>
            <a:r>
              <a:rPr lang="en-US" b="1" dirty="0">
                <a:solidFill>
                  <a:srgbClr val="002060"/>
                </a:solidFill>
              </a:rPr>
              <a:t> </a:t>
            </a:r>
            <a:r>
              <a:rPr lang="en-US" b="1" dirty="0" err="1">
                <a:solidFill>
                  <a:srgbClr val="002060"/>
                </a:solidFill>
              </a:rPr>
              <a:t>elno</a:t>
            </a:r>
            <a:r>
              <a:rPr lang="en-US" b="1" dirty="0">
                <a:solidFill>
                  <a:srgbClr val="002060"/>
                </a:solidFill>
              </a:rPr>
              <a:t>) { return </a:t>
            </a:r>
            <a:r>
              <a:rPr lang="en-US" b="1" dirty="0" err="1">
                <a:solidFill>
                  <a:srgbClr val="002060"/>
                </a:solidFill>
              </a:rPr>
              <a:t>elno</a:t>
            </a:r>
            <a:r>
              <a:rPr lang="en-US" b="1" dirty="0">
                <a:solidFill>
                  <a:srgbClr val="002060"/>
                </a:solidFill>
              </a:rPr>
              <a:t> == 1 ? el1.Get() : el2.Get(); }</a:t>
            </a:r>
          </a:p>
          <a:p>
            <a:pPr marL="0" indent="0">
              <a:buNone/>
            </a:pPr>
            <a:r>
              <a:rPr lang="en-US" b="1" dirty="0">
                <a:solidFill>
                  <a:srgbClr val="002060"/>
                </a:solidFill>
              </a:rPr>
              <a:t>	</a:t>
            </a:r>
            <a:r>
              <a:rPr lang="en-US" b="1" dirty="0" err="1">
                <a:solidFill>
                  <a:srgbClr val="002060"/>
                </a:solidFill>
              </a:rPr>
              <a:t>int</a:t>
            </a:r>
            <a:r>
              <a:rPr lang="en-US" b="1" dirty="0">
                <a:solidFill>
                  <a:srgbClr val="002060"/>
                </a:solidFill>
              </a:rPr>
              <a:t> Put(</a:t>
            </a:r>
            <a:r>
              <a:rPr lang="en-US" b="1" dirty="0" err="1">
                <a:solidFill>
                  <a:srgbClr val="002060"/>
                </a:solidFill>
              </a:rPr>
              <a:t>int</a:t>
            </a:r>
            <a:r>
              <a:rPr lang="en-US" b="1" dirty="0">
                <a:solidFill>
                  <a:srgbClr val="002060"/>
                </a:solidFill>
              </a:rPr>
              <a:t> </a:t>
            </a:r>
            <a:r>
              <a:rPr lang="en-US" b="1" dirty="0" err="1">
                <a:solidFill>
                  <a:srgbClr val="002060"/>
                </a:solidFill>
              </a:rPr>
              <a:t>elno</a:t>
            </a:r>
            <a:r>
              <a:rPr lang="en-US" b="1" dirty="0">
                <a:solidFill>
                  <a:srgbClr val="002060"/>
                </a:solidFill>
              </a:rPr>
              <a:t>, </a:t>
            </a:r>
            <a:r>
              <a:rPr lang="en-US" b="1" dirty="0" err="1">
                <a:solidFill>
                  <a:srgbClr val="002060"/>
                </a:solidFill>
              </a:rPr>
              <a:t>int</a:t>
            </a:r>
            <a:r>
              <a:rPr lang="en-US" b="1" dirty="0">
                <a:solidFill>
                  <a:srgbClr val="002060"/>
                </a:solidFill>
              </a:rPr>
              <a:t> </a:t>
            </a:r>
            <a:r>
              <a:rPr lang="en-US" b="1" dirty="0" err="1">
                <a:solidFill>
                  <a:srgbClr val="002060"/>
                </a:solidFill>
              </a:rPr>
              <a:t>val</a:t>
            </a:r>
            <a:r>
              <a:rPr lang="en-US" b="1" dirty="0">
                <a:solidFill>
                  <a:srgbClr val="002060"/>
                </a:solidFill>
              </a:rPr>
              <a:t>) { if(</a:t>
            </a:r>
            <a:r>
              <a:rPr lang="en-US" b="1" dirty="0" err="1">
                <a:solidFill>
                  <a:srgbClr val="002060"/>
                </a:solidFill>
              </a:rPr>
              <a:t>elno</a:t>
            </a:r>
            <a:r>
              <a:rPr lang="en-US" b="1" dirty="0">
                <a:solidFill>
                  <a:srgbClr val="002060"/>
                </a:solidFill>
              </a:rPr>
              <a:t> == 1) el1.Put(</a:t>
            </a:r>
            <a:r>
              <a:rPr lang="en-US" b="1" dirty="0" err="1">
                <a:solidFill>
                  <a:srgbClr val="002060"/>
                </a:solidFill>
              </a:rPr>
              <a:t>val</a:t>
            </a:r>
            <a:r>
              <a:rPr lang="en-US" b="1" dirty="0">
                <a:solidFill>
                  <a:srgbClr val="002060"/>
                </a:solidFill>
              </a:rPr>
              <a:t>); else el2.Put(</a:t>
            </a:r>
            <a:r>
              <a:rPr lang="en-US" b="1" dirty="0" err="1">
                <a:solidFill>
                  <a:srgbClr val="002060"/>
                </a:solidFill>
              </a:rPr>
              <a:t>val</a:t>
            </a:r>
            <a:r>
              <a:rPr lang="en-US" b="1" dirty="0">
                <a:solidFill>
                  <a:srgbClr val="002060"/>
                </a:solidFill>
              </a:rPr>
              <a:t>); }</a:t>
            </a:r>
          </a:p>
          <a:p>
            <a:pPr marL="0" indent="0">
              <a:buNone/>
            </a:pPr>
            <a:r>
              <a:rPr lang="en-US" b="1" dirty="0">
                <a:solidFill>
                  <a:srgbClr val="002060"/>
                </a:solidFill>
              </a:rPr>
              <a:t>};</a:t>
            </a:r>
          </a:p>
          <a:p>
            <a:pPr marL="0" indent="0">
              <a:buNone/>
            </a:pPr>
            <a:r>
              <a:rPr lang="en-US" b="1" dirty="0" err="1">
                <a:solidFill>
                  <a:srgbClr val="002060"/>
                </a:solidFill>
              </a:rPr>
              <a:t>int</a:t>
            </a:r>
            <a:r>
              <a:rPr lang="en-US" b="1" dirty="0">
                <a:solidFill>
                  <a:srgbClr val="002060"/>
                </a:solidFill>
              </a:rPr>
              <a:t> main(void) {</a:t>
            </a:r>
          </a:p>
          <a:p>
            <a:pPr marL="0" indent="0">
              <a:buNone/>
            </a:pPr>
            <a:r>
              <a:rPr lang="en-US" b="1" dirty="0">
                <a:solidFill>
                  <a:srgbClr val="002060"/>
                </a:solidFill>
              </a:rPr>
              <a:t>	Collection </a:t>
            </a:r>
            <a:r>
              <a:rPr lang="en-US" b="1" dirty="0" err="1">
                <a:solidFill>
                  <a:srgbClr val="002060"/>
                </a:solidFill>
              </a:rPr>
              <a:t>coll</a:t>
            </a:r>
            <a:r>
              <a:rPr lang="en-US" b="1" dirty="0">
                <a:solidFill>
                  <a:srgbClr val="002060"/>
                </a:solidFill>
              </a:rPr>
              <a:t>;</a:t>
            </a:r>
          </a:p>
          <a:p>
            <a:pPr marL="0" indent="0">
              <a:buNone/>
            </a:pPr>
            <a:r>
              <a:rPr lang="en-US" b="1" dirty="0">
                <a:solidFill>
                  <a:srgbClr val="002060"/>
                </a:solidFill>
              </a:rPr>
              <a:t>	return 0;</a:t>
            </a:r>
          </a:p>
          <a:p>
            <a:pPr marL="0" indent="0">
              <a:buNone/>
            </a:pPr>
            <a:r>
              <a:rPr lang="en-US" b="1" dirty="0">
                <a:solidFill>
                  <a:srgbClr val="002060"/>
                </a:solidFill>
              </a:rPr>
              <a:t>	}	</a:t>
            </a:r>
            <a:endParaRPr lang="en-US" sz="2400" b="1" i="0" kern="1200" dirty="0">
              <a:solidFill>
                <a:srgbClr val="002060"/>
              </a:solidFill>
              <a:effectLst/>
            </a:endParaRPr>
          </a:p>
        </p:txBody>
      </p:sp>
      <p:sp>
        <p:nvSpPr>
          <p:cNvPr id="4" name="Slide Number Placeholder 3"/>
          <p:cNvSpPr>
            <a:spLocks noGrp="1"/>
          </p:cNvSpPr>
          <p:nvPr>
            <p:ph type="sldNum" sz="quarter" idx="12"/>
          </p:nvPr>
        </p:nvSpPr>
        <p:spPr/>
        <p:txBody>
          <a:bodyPr/>
          <a:lstStyle/>
          <a:p>
            <a:fld id="{9DF4E671-2CE7-4BC4-9D6E-ED7B9AC95417}" type="slidenum">
              <a:rPr lang="en-US" smtClean="0"/>
              <a:pPr/>
              <a:t>14</a:t>
            </a:fld>
            <a:endParaRPr lang="en-US" dirty="0"/>
          </a:p>
        </p:txBody>
      </p:sp>
    </p:spTree>
    <p:extLst>
      <p:ext uri="{BB962C8B-B14F-4D97-AF65-F5344CB8AC3E}">
        <p14:creationId xmlns:p14="http://schemas.microsoft.com/office/powerpoint/2010/main" val="2904022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450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F49830F2-73F9-8D49-B762-A6DB01BEC8CA}" type="slidenum">
              <a:rPr lang="en-US" altLang="en-US" sz="1000"/>
              <a:pPr>
                <a:spcBef>
                  <a:spcPct val="0"/>
                </a:spcBef>
                <a:buClrTx/>
                <a:buFontTx/>
                <a:buNone/>
              </a:pPr>
              <a:t>15</a:t>
            </a:fld>
            <a:endParaRPr lang="en-US" altLang="en-US" sz="1000"/>
          </a:p>
        </p:txBody>
      </p:sp>
      <p:sp>
        <p:nvSpPr>
          <p:cNvPr id="45059" name="Rectangle 4"/>
          <p:cNvSpPr>
            <a:spLocks noGrp="1" noChangeArrowheads="1"/>
          </p:cNvSpPr>
          <p:nvPr>
            <p:ph type="title"/>
          </p:nvPr>
        </p:nvSpPr>
        <p:spPr/>
        <p:txBody>
          <a:bodyPr/>
          <a:lstStyle/>
          <a:p>
            <a:pPr eaLnBrk="1" hangingPunct="1"/>
            <a:r>
              <a:rPr lang="en-US" altLang="en-US" dirty="0"/>
              <a:t>Composition (continued)</a:t>
            </a:r>
          </a:p>
        </p:txBody>
      </p:sp>
      <p:sp>
        <p:nvSpPr>
          <p:cNvPr id="45060" name="Rectangle 5"/>
          <p:cNvSpPr>
            <a:spLocks noGrp="1" noChangeArrowheads="1"/>
          </p:cNvSpPr>
          <p:nvPr>
            <p:ph type="body" idx="1"/>
          </p:nvPr>
        </p:nvSpPr>
        <p:spPr>
          <a:xfrm>
            <a:off x="457200" y="1709928"/>
            <a:ext cx="8229600" cy="4876800"/>
          </a:xfrm>
        </p:spPr>
        <p:txBody>
          <a:bodyPr vert="horz" lIns="91440" tIns="45720" rIns="91440" bIns="45720" rtlCol="0">
            <a:normAutofit/>
          </a:bodyPr>
          <a:lstStyle/>
          <a:p>
            <a:pPr marL="0" indent="0">
              <a:buNone/>
            </a:pPr>
            <a:r>
              <a:rPr lang="en-US" altLang="en-US" dirty="0" smtClean="0"/>
              <a:t>Member-objects of </a:t>
            </a:r>
            <a:r>
              <a:rPr lang="en-US" altLang="en-US" dirty="0"/>
              <a:t>a class are </a:t>
            </a:r>
            <a:r>
              <a:rPr lang="en-US" altLang="en-US" dirty="0" smtClean="0"/>
              <a:t>constructed: </a:t>
            </a:r>
          </a:p>
          <a:p>
            <a:pPr marL="0" indent="0">
              <a:buNone/>
            </a:pPr>
            <a:endParaRPr lang="en-US" altLang="en-US" sz="2400" dirty="0" smtClean="0"/>
          </a:p>
          <a:p>
            <a:r>
              <a:rPr lang="en-US" altLang="en-US" sz="2400" dirty="0" smtClean="0"/>
              <a:t>In </a:t>
            </a:r>
            <a:r>
              <a:rPr lang="en-US" altLang="en-US" sz="2400" dirty="0"/>
              <a:t>the order they are </a:t>
            </a:r>
            <a:r>
              <a:rPr lang="en-US" altLang="en-US" sz="2400" dirty="0" smtClean="0"/>
              <a:t>declared </a:t>
            </a:r>
          </a:p>
          <a:p>
            <a:endParaRPr lang="en-US" altLang="en-US" sz="2400" dirty="0" smtClean="0"/>
          </a:p>
          <a:p>
            <a:r>
              <a:rPr lang="en-US" altLang="en-US" sz="2400" dirty="0" smtClean="0"/>
              <a:t>Not </a:t>
            </a:r>
            <a:r>
              <a:rPr lang="en-US" altLang="en-US" sz="2400" dirty="0"/>
              <a:t>in the order they are listed in the constructor’s member initialization </a:t>
            </a:r>
            <a:r>
              <a:rPr lang="en-US" altLang="en-US" sz="2400" dirty="0" smtClean="0"/>
              <a:t>list</a:t>
            </a:r>
          </a:p>
          <a:p>
            <a:endParaRPr lang="en-US" altLang="en-US" dirty="0"/>
          </a:p>
          <a:p>
            <a:r>
              <a:rPr lang="en-US" altLang="en-US" sz="2400" dirty="0" smtClean="0"/>
              <a:t>Before </a:t>
            </a:r>
            <a:r>
              <a:rPr lang="en-US" altLang="en-US" sz="2400" dirty="0"/>
              <a:t>the enclosing class </a:t>
            </a:r>
            <a:r>
              <a:rPr lang="en-US" altLang="en-US" sz="2400" dirty="0" smtClean="0"/>
              <a:t>objects </a:t>
            </a:r>
            <a:r>
              <a:rPr lang="en-US" altLang="en-US" sz="2400" dirty="0"/>
              <a:t>are constructed</a:t>
            </a:r>
          </a:p>
        </p:txBody>
      </p:sp>
    </p:spTree>
    <p:extLst>
      <p:ext uri="{BB962C8B-B14F-4D97-AF65-F5344CB8AC3E}">
        <p14:creationId xmlns:p14="http://schemas.microsoft.com/office/powerpoint/2010/main" val="52151651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r>
              <a:rPr lang="en-US" altLang="en-US"/>
              <a:t>Example</a:t>
            </a:r>
          </a:p>
        </p:txBody>
      </p:sp>
      <p:pic>
        <p:nvPicPr>
          <p:cNvPr id="115715" name="Picture 3" descr="untitl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195388"/>
            <a:ext cx="6324600" cy="5205412"/>
          </a:xfrm>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15716" name="Rectangle 4"/>
          <p:cNvSpPr>
            <a:spLocks noChangeArrowheads="1"/>
          </p:cNvSpPr>
          <p:nvPr/>
        </p:nvSpPr>
        <p:spPr bwMode="auto">
          <a:xfrm>
            <a:off x="6858000" y="1600200"/>
            <a:ext cx="2057400" cy="3124200"/>
          </a:xfrm>
          <a:prstGeom prst="rect">
            <a:avLst/>
          </a:prstGeom>
          <a:solidFill>
            <a:srgbClr val="FF99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15717" name="Rectangle 5"/>
          <p:cNvSpPr>
            <a:spLocks noChangeArrowheads="1"/>
          </p:cNvSpPr>
          <p:nvPr/>
        </p:nvSpPr>
        <p:spPr bwMode="auto">
          <a:xfrm>
            <a:off x="7010400" y="1828800"/>
            <a:ext cx="990600" cy="304800"/>
          </a:xfrm>
          <a:prstGeom prst="rect">
            <a:avLst/>
          </a:prstGeom>
          <a:solidFill>
            <a:srgbClr val="33CC3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15718" name="Rectangle 6"/>
          <p:cNvSpPr>
            <a:spLocks noChangeArrowheads="1"/>
          </p:cNvSpPr>
          <p:nvPr/>
        </p:nvSpPr>
        <p:spPr bwMode="auto">
          <a:xfrm>
            <a:off x="7010400" y="2362200"/>
            <a:ext cx="1676400" cy="2057400"/>
          </a:xfrm>
          <a:prstGeom prst="rect">
            <a:avLst/>
          </a:prstGeom>
          <a:solidFill>
            <a:srgbClr val="B2B2B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15719" name="Rectangle 7"/>
          <p:cNvSpPr>
            <a:spLocks noChangeArrowheads="1"/>
          </p:cNvSpPr>
          <p:nvPr/>
        </p:nvSpPr>
        <p:spPr bwMode="auto">
          <a:xfrm>
            <a:off x="7162800" y="3657600"/>
            <a:ext cx="914400" cy="381000"/>
          </a:xfrm>
          <a:prstGeom prst="rect">
            <a:avLst/>
          </a:prstGeom>
          <a:solidFill>
            <a:srgbClr val="33CC3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15720" name="Rectangle 8"/>
          <p:cNvSpPr>
            <a:spLocks noChangeArrowheads="1"/>
          </p:cNvSpPr>
          <p:nvPr/>
        </p:nvSpPr>
        <p:spPr bwMode="auto">
          <a:xfrm>
            <a:off x="7162800" y="2971800"/>
            <a:ext cx="914400" cy="381000"/>
          </a:xfrm>
          <a:prstGeom prst="rect">
            <a:avLst/>
          </a:prstGeom>
          <a:solidFill>
            <a:schemeClr va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15721" name="Text Box 9"/>
          <p:cNvSpPr txBox="1">
            <a:spLocks noChangeArrowheads="1"/>
          </p:cNvSpPr>
          <p:nvPr/>
        </p:nvSpPr>
        <p:spPr bwMode="auto">
          <a:xfrm>
            <a:off x="8382000" y="12954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ea typeface="Osaka" charset="-128"/>
                <a:cs typeface="Arial" charset="0"/>
              </a:rPr>
              <a:t>objB</a:t>
            </a:r>
          </a:p>
        </p:txBody>
      </p:sp>
      <p:sp>
        <p:nvSpPr>
          <p:cNvPr id="115722" name="Text Box 10"/>
          <p:cNvSpPr txBox="1">
            <a:spLocks noChangeArrowheads="1"/>
          </p:cNvSpPr>
          <p:nvPr/>
        </p:nvSpPr>
        <p:spPr bwMode="auto">
          <a:xfrm>
            <a:off x="8305800" y="2147888"/>
            <a:ext cx="685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ea typeface="Osaka" charset="-128"/>
                <a:cs typeface="Arial" charset="0"/>
              </a:rPr>
              <a:t>objA</a:t>
            </a:r>
          </a:p>
        </p:txBody>
      </p:sp>
      <p:sp>
        <p:nvSpPr>
          <p:cNvPr id="115723" name="Text Box 11"/>
          <p:cNvSpPr txBox="1">
            <a:spLocks noChangeArrowheads="1"/>
          </p:cNvSpPr>
          <p:nvPr/>
        </p:nvSpPr>
        <p:spPr bwMode="auto">
          <a:xfrm>
            <a:off x="8001000" y="1828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ea typeface="Osaka" charset="-128"/>
                <a:cs typeface="Arial" charset="0"/>
              </a:rPr>
              <a:t>z</a:t>
            </a:r>
          </a:p>
        </p:txBody>
      </p:sp>
      <p:sp>
        <p:nvSpPr>
          <p:cNvPr id="115724" name="Text Box 12"/>
          <p:cNvSpPr txBox="1">
            <a:spLocks noChangeArrowheads="1"/>
          </p:cNvSpPr>
          <p:nvPr/>
        </p:nvSpPr>
        <p:spPr bwMode="auto">
          <a:xfrm>
            <a:off x="8077200" y="30480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ea typeface="Osaka" charset="-128"/>
                <a:cs typeface="Arial" charset="0"/>
              </a:rPr>
              <a:t>x</a:t>
            </a:r>
          </a:p>
        </p:txBody>
      </p:sp>
      <p:sp>
        <p:nvSpPr>
          <p:cNvPr id="115725" name="Text Box 13"/>
          <p:cNvSpPr txBox="1">
            <a:spLocks noChangeArrowheads="1"/>
          </p:cNvSpPr>
          <p:nvPr/>
        </p:nvSpPr>
        <p:spPr bwMode="auto">
          <a:xfrm>
            <a:off x="8077200" y="3733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ea typeface="Osaka" charset="-128"/>
                <a:cs typeface="Arial" charset="0"/>
              </a:rPr>
              <a:t>y</a:t>
            </a:r>
          </a:p>
        </p:txBody>
      </p:sp>
      <p:sp>
        <p:nvSpPr>
          <p:cNvPr id="115726" name="Text Box 14"/>
          <p:cNvSpPr txBox="1">
            <a:spLocks noChangeArrowheads="1"/>
          </p:cNvSpPr>
          <p:nvPr/>
        </p:nvSpPr>
        <p:spPr bwMode="auto">
          <a:xfrm>
            <a:off x="7086600" y="18288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ea typeface="Osaka" charset="-128"/>
                <a:cs typeface="Arial" charset="0"/>
              </a:rPr>
              <a:t>5</a:t>
            </a:r>
          </a:p>
        </p:txBody>
      </p:sp>
      <p:sp>
        <p:nvSpPr>
          <p:cNvPr id="115727" name="Text Box 15"/>
          <p:cNvSpPr txBox="1">
            <a:spLocks noChangeArrowheads="1"/>
          </p:cNvSpPr>
          <p:nvPr/>
        </p:nvSpPr>
        <p:spPr bwMode="auto">
          <a:xfrm>
            <a:off x="7239000" y="2986088"/>
            <a:ext cx="381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ea typeface="Osaka" charset="-128"/>
                <a:cs typeface="Arial" charset="0"/>
              </a:rPr>
              <a:t>3</a:t>
            </a:r>
          </a:p>
        </p:txBody>
      </p:sp>
      <p:sp>
        <p:nvSpPr>
          <p:cNvPr id="115728" name="Text Box 16"/>
          <p:cNvSpPr txBox="1">
            <a:spLocks noChangeArrowheads="1"/>
          </p:cNvSpPr>
          <p:nvPr/>
        </p:nvSpPr>
        <p:spPr bwMode="auto">
          <a:xfrm>
            <a:off x="7239000" y="36576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ea typeface="Osaka" charset="-128"/>
                <a:cs typeface="Arial" charset="0"/>
              </a:rPr>
              <a:t>4</a:t>
            </a:r>
          </a:p>
        </p:txBody>
      </p:sp>
      <p:sp>
        <p:nvSpPr>
          <p:cNvPr id="46096" name="TextBox 1"/>
          <p:cNvSpPr txBox="1">
            <a:spLocks noChangeArrowheads="1"/>
          </p:cNvSpPr>
          <p:nvPr/>
        </p:nvSpPr>
        <p:spPr bwMode="auto">
          <a:xfrm>
            <a:off x="6858000" y="4953000"/>
            <a:ext cx="2209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400"/>
              <a:t>Initialization list goes with the constructor contacting composition in order to pass parameters to the other class constructor.</a:t>
            </a:r>
          </a:p>
        </p:txBody>
      </p:sp>
    </p:spTree>
    <p:extLst>
      <p:ext uri="{BB962C8B-B14F-4D97-AF65-F5344CB8AC3E}">
        <p14:creationId xmlns:p14="http://schemas.microsoft.com/office/powerpoint/2010/main" val="2306605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r>
              <a:rPr lang="en-US" altLang="en-US"/>
              <a:t>Composition (continued)</a:t>
            </a:r>
          </a:p>
        </p:txBody>
      </p:sp>
      <p:sp>
        <p:nvSpPr>
          <p:cNvPr id="47106" name="Rectangle 3"/>
          <p:cNvSpPr>
            <a:spLocks noGrp="1" noChangeArrowheads="1"/>
          </p:cNvSpPr>
          <p:nvPr>
            <p:ph type="body" sz="half" idx="1"/>
          </p:nvPr>
        </p:nvSpPr>
        <p:spPr>
          <a:xfrm>
            <a:off x="4876800" y="1447800"/>
            <a:ext cx="4495800" cy="5791200"/>
          </a:xfrm>
        </p:spPr>
        <p:txBody>
          <a:bodyPr/>
          <a:lstStyle/>
          <a:p>
            <a:pPr>
              <a:spcBef>
                <a:spcPct val="80000"/>
              </a:spcBef>
            </a:pPr>
            <a:r>
              <a:rPr lang="en-US" altLang="en-US" sz="2000"/>
              <a:t>Member-objects of a class are constructed </a:t>
            </a:r>
          </a:p>
          <a:p>
            <a:pPr lvl="1">
              <a:spcBef>
                <a:spcPct val="80000"/>
              </a:spcBef>
            </a:pPr>
            <a:r>
              <a:rPr lang="en-US" altLang="en-US" sz="2000"/>
              <a:t>In the order they are declared</a:t>
            </a:r>
          </a:p>
          <a:p>
            <a:pPr lvl="2">
              <a:spcBef>
                <a:spcPct val="80000"/>
              </a:spcBef>
            </a:pPr>
            <a:r>
              <a:rPr lang="en-US" altLang="en-US" sz="2000"/>
              <a:t>Not in the order they are listed in the constructor’s member initialization list</a:t>
            </a:r>
          </a:p>
          <a:p>
            <a:pPr lvl="1">
              <a:spcBef>
                <a:spcPct val="80000"/>
              </a:spcBef>
            </a:pPr>
            <a:r>
              <a:rPr lang="en-US" altLang="en-US" sz="2000"/>
              <a:t>Before the enclosing class objects are constructed</a:t>
            </a:r>
          </a:p>
        </p:txBody>
      </p:sp>
      <p:pic>
        <p:nvPicPr>
          <p:cNvPr id="116740" name="Picture 4" descr="untitled"/>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0" y="1562100"/>
            <a:ext cx="5181600" cy="4305300"/>
          </a:xfrm>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7073109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762000" y="-76200"/>
            <a:ext cx="7696200" cy="762000"/>
          </a:xfrm>
        </p:spPr>
        <p:txBody>
          <a:bodyPr/>
          <a:lstStyle/>
          <a:p>
            <a:r>
              <a:rPr lang="en-US" altLang="en-US"/>
              <a:t>Example</a:t>
            </a:r>
          </a:p>
        </p:txBody>
      </p:sp>
      <p:pic>
        <p:nvPicPr>
          <p:cNvPr id="117763" name="Picture 3" descr="untitl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685800"/>
            <a:ext cx="4868863" cy="6096000"/>
          </a:xfrm>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17764" name="Rectangle 4"/>
          <p:cNvSpPr>
            <a:spLocks noChangeArrowheads="1"/>
          </p:cNvSpPr>
          <p:nvPr/>
        </p:nvSpPr>
        <p:spPr bwMode="auto">
          <a:xfrm>
            <a:off x="5943600" y="1676400"/>
            <a:ext cx="2895600" cy="3733800"/>
          </a:xfrm>
          <a:prstGeom prst="rect">
            <a:avLst/>
          </a:prstGeom>
          <a:solidFill>
            <a:srgbClr val="FF99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17765" name="Rectangle 5"/>
          <p:cNvSpPr>
            <a:spLocks noChangeArrowheads="1"/>
          </p:cNvSpPr>
          <p:nvPr/>
        </p:nvSpPr>
        <p:spPr bwMode="auto">
          <a:xfrm>
            <a:off x="6172200" y="2057400"/>
            <a:ext cx="2362200" cy="16764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17766" name="Rectangle 6"/>
          <p:cNvSpPr>
            <a:spLocks noChangeArrowheads="1"/>
          </p:cNvSpPr>
          <p:nvPr/>
        </p:nvSpPr>
        <p:spPr bwMode="auto">
          <a:xfrm>
            <a:off x="6324600" y="4495800"/>
            <a:ext cx="2057400" cy="762000"/>
          </a:xfrm>
          <a:prstGeom prst="rect">
            <a:avLst/>
          </a:prstGeom>
          <a:solidFill>
            <a:srgbClr val="33CC3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17767" name="Rectangle 7"/>
          <p:cNvSpPr>
            <a:spLocks noChangeArrowheads="1"/>
          </p:cNvSpPr>
          <p:nvPr/>
        </p:nvSpPr>
        <p:spPr bwMode="auto">
          <a:xfrm>
            <a:off x="6324600" y="2819400"/>
            <a:ext cx="2057400" cy="762000"/>
          </a:xfrm>
          <a:prstGeom prst="rect">
            <a:avLst/>
          </a:prstGeom>
          <a:solidFill>
            <a:srgbClr val="33CC33"/>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17768" name="Text Box 8"/>
          <p:cNvSpPr txBox="1">
            <a:spLocks noChangeArrowheads="1"/>
          </p:cNvSpPr>
          <p:nvPr/>
        </p:nvSpPr>
        <p:spPr bwMode="auto">
          <a:xfrm>
            <a:off x="7620000" y="1371600"/>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ea typeface="Osaka" charset="-128"/>
                <a:cs typeface="Arial" charset="0"/>
              </a:rPr>
              <a:t>objC</a:t>
            </a:r>
          </a:p>
        </p:txBody>
      </p:sp>
      <p:sp>
        <p:nvSpPr>
          <p:cNvPr id="117769" name="Text Box 9"/>
          <p:cNvSpPr txBox="1">
            <a:spLocks noChangeArrowheads="1"/>
          </p:cNvSpPr>
          <p:nvPr/>
        </p:nvSpPr>
        <p:spPr bwMode="auto">
          <a:xfrm>
            <a:off x="7620000" y="1766888"/>
            <a:ext cx="1143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ea typeface="Osaka" charset="-128"/>
                <a:cs typeface="Arial" charset="0"/>
              </a:rPr>
              <a:t>objB</a:t>
            </a:r>
          </a:p>
        </p:txBody>
      </p:sp>
      <p:sp>
        <p:nvSpPr>
          <p:cNvPr id="117770" name="Text Box 10"/>
          <p:cNvSpPr txBox="1">
            <a:spLocks noChangeArrowheads="1"/>
          </p:cNvSpPr>
          <p:nvPr/>
        </p:nvSpPr>
        <p:spPr bwMode="auto">
          <a:xfrm>
            <a:off x="7620000" y="2528888"/>
            <a:ext cx="1143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ea typeface="Osaka" charset="-128"/>
                <a:cs typeface="Arial" charset="0"/>
              </a:rPr>
              <a:t>objA</a:t>
            </a:r>
          </a:p>
        </p:txBody>
      </p:sp>
      <p:sp>
        <p:nvSpPr>
          <p:cNvPr id="117771" name="Text Box 11"/>
          <p:cNvSpPr txBox="1">
            <a:spLocks noChangeArrowheads="1"/>
          </p:cNvSpPr>
          <p:nvPr/>
        </p:nvSpPr>
        <p:spPr bwMode="auto">
          <a:xfrm>
            <a:off x="7696200" y="4205288"/>
            <a:ext cx="1143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ea typeface="Osaka" charset="-128"/>
                <a:cs typeface="Arial" charset="0"/>
              </a:rPr>
              <a:t>objA</a:t>
            </a:r>
          </a:p>
        </p:txBody>
      </p:sp>
    </p:spTree>
    <p:extLst>
      <p:ext uri="{BB962C8B-B14F-4D97-AF65-F5344CB8AC3E}">
        <p14:creationId xmlns:p14="http://schemas.microsoft.com/office/powerpoint/2010/main" val="981916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7767"/>
                                        </p:tgtEl>
                                        <p:attrNameLst>
                                          <p:attrName>style.visibility</p:attrName>
                                        </p:attrNameLst>
                                      </p:cBhvr>
                                      <p:to>
                                        <p:strVal val="visible"/>
                                      </p:to>
                                    </p:set>
                                    <p:animEffect transition="in" filter="box(in)">
                                      <p:cBhvr>
                                        <p:cTn id="7" dur="500"/>
                                        <p:tgtEl>
                                          <p:spTgt spid="117767"/>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17770"/>
                                        </p:tgtEl>
                                        <p:attrNameLst>
                                          <p:attrName>style.visibility</p:attrName>
                                        </p:attrNameLst>
                                      </p:cBhvr>
                                      <p:to>
                                        <p:strVal val="visible"/>
                                      </p:to>
                                    </p:set>
                                    <p:anim calcmode="lin" valueType="num">
                                      <p:cBhvr additive="base">
                                        <p:cTn id="10" dur="500" fill="hold"/>
                                        <p:tgtEl>
                                          <p:spTgt spid="117770"/>
                                        </p:tgtEl>
                                        <p:attrNameLst>
                                          <p:attrName>ppt_x</p:attrName>
                                        </p:attrNameLst>
                                      </p:cBhvr>
                                      <p:tavLst>
                                        <p:tav tm="0">
                                          <p:val>
                                            <p:strVal val="#ppt_x"/>
                                          </p:val>
                                        </p:tav>
                                        <p:tav tm="100000">
                                          <p:val>
                                            <p:strVal val="#ppt_x"/>
                                          </p:val>
                                        </p:tav>
                                      </p:tavLst>
                                    </p:anim>
                                    <p:anim calcmode="lin" valueType="num">
                                      <p:cBhvr additive="base">
                                        <p:cTn id="11" dur="500" fill="hold"/>
                                        <p:tgtEl>
                                          <p:spTgt spid="117770"/>
                                        </p:tgtEl>
                                        <p:attrNameLst>
                                          <p:attrName>ppt_y</p:attrName>
                                        </p:attrNameLst>
                                      </p:cBhvr>
                                      <p:tavLst>
                                        <p:tav tm="0">
                                          <p:val>
                                            <p:strVal val="1+#ppt_h/2"/>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3" presetClass="entr" presetSubtype="16" fill="hold" grpId="0" nodeType="clickEffect">
                                  <p:stCondLst>
                                    <p:cond delay="0"/>
                                  </p:stCondLst>
                                  <p:childTnLst>
                                    <p:set>
                                      <p:cBhvr>
                                        <p:cTn id="15" dur="1" fill="hold">
                                          <p:stCondLst>
                                            <p:cond delay="0"/>
                                          </p:stCondLst>
                                        </p:cTn>
                                        <p:tgtEl>
                                          <p:spTgt spid="117765"/>
                                        </p:tgtEl>
                                        <p:attrNameLst>
                                          <p:attrName>style.visibility</p:attrName>
                                        </p:attrNameLst>
                                      </p:cBhvr>
                                      <p:to>
                                        <p:strVal val="visible"/>
                                      </p:to>
                                    </p:set>
                                    <p:animEffect transition="in" filter="plus(in)">
                                      <p:cBhvr>
                                        <p:cTn id="16" dur="2000"/>
                                        <p:tgtEl>
                                          <p:spTgt spid="117765"/>
                                        </p:tgtEl>
                                      </p:cBhvr>
                                    </p:animEffect>
                                  </p:childTnLst>
                                </p:cTn>
                              </p:par>
                              <p:par>
                                <p:cTn id="17" presetID="20" presetClass="entr" presetSubtype="0" fill="hold" grpId="0" nodeType="withEffect">
                                  <p:stCondLst>
                                    <p:cond delay="0"/>
                                  </p:stCondLst>
                                  <p:childTnLst>
                                    <p:set>
                                      <p:cBhvr>
                                        <p:cTn id="18" dur="1" fill="hold">
                                          <p:stCondLst>
                                            <p:cond delay="0"/>
                                          </p:stCondLst>
                                        </p:cTn>
                                        <p:tgtEl>
                                          <p:spTgt spid="117769"/>
                                        </p:tgtEl>
                                        <p:attrNameLst>
                                          <p:attrName>style.visibility</p:attrName>
                                        </p:attrNameLst>
                                      </p:cBhvr>
                                      <p:to>
                                        <p:strVal val="visible"/>
                                      </p:to>
                                    </p:set>
                                    <p:animEffect transition="in" filter="wedge">
                                      <p:cBhvr>
                                        <p:cTn id="19" dur="2000"/>
                                        <p:tgtEl>
                                          <p:spTgt spid="11776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17766"/>
                                        </p:tgtEl>
                                        <p:attrNameLst>
                                          <p:attrName>style.visibility</p:attrName>
                                        </p:attrNameLst>
                                      </p:cBhvr>
                                      <p:to>
                                        <p:strVal val="visible"/>
                                      </p:to>
                                    </p:set>
                                    <p:animEffect transition="in" filter="blinds(horizontal)">
                                      <p:cBhvr>
                                        <p:cTn id="24" dur="500"/>
                                        <p:tgtEl>
                                          <p:spTgt spid="117766"/>
                                        </p:tgtEl>
                                      </p:cBhvr>
                                    </p:animEffect>
                                  </p:childTnLst>
                                </p:cTn>
                              </p:par>
                              <p:par>
                                <p:cTn id="25" presetID="8" presetClass="entr" presetSubtype="16" fill="hold" grpId="0" nodeType="withEffect">
                                  <p:stCondLst>
                                    <p:cond delay="0"/>
                                  </p:stCondLst>
                                  <p:childTnLst>
                                    <p:set>
                                      <p:cBhvr>
                                        <p:cTn id="26" dur="1" fill="hold">
                                          <p:stCondLst>
                                            <p:cond delay="0"/>
                                          </p:stCondLst>
                                        </p:cTn>
                                        <p:tgtEl>
                                          <p:spTgt spid="117771"/>
                                        </p:tgtEl>
                                        <p:attrNameLst>
                                          <p:attrName>style.visibility</p:attrName>
                                        </p:attrNameLst>
                                      </p:cBhvr>
                                      <p:to>
                                        <p:strVal val="visible"/>
                                      </p:to>
                                    </p:set>
                                    <p:animEffect transition="in" filter="diamond(in)">
                                      <p:cBhvr>
                                        <p:cTn id="27" dur="2000"/>
                                        <p:tgtEl>
                                          <p:spTgt spid="11777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17764"/>
                                        </p:tgtEl>
                                        <p:attrNameLst>
                                          <p:attrName>style.visibility</p:attrName>
                                        </p:attrNameLst>
                                      </p:cBhvr>
                                      <p:to>
                                        <p:strVal val="visible"/>
                                      </p:to>
                                    </p:set>
                                    <p:animEffect transition="in" filter="checkerboard(across)">
                                      <p:cBhvr>
                                        <p:cTn id="32" dur="500"/>
                                        <p:tgtEl>
                                          <p:spTgt spid="117764"/>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117768"/>
                                        </p:tgtEl>
                                        <p:attrNameLst>
                                          <p:attrName>style.visibility</p:attrName>
                                        </p:attrNameLst>
                                      </p:cBhvr>
                                      <p:to>
                                        <p:strVal val="visible"/>
                                      </p:to>
                                    </p:set>
                                    <p:animEffect transition="in" filter="box(in)">
                                      <p:cBhvr>
                                        <p:cTn id="35" dur="500"/>
                                        <p:tgtEl>
                                          <p:spTgt spid="11776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xit" presetSubtype="10" fill="hold" grpId="1" nodeType="clickEffect">
                                  <p:stCondLst>
                                    <p:cond delay="0"/>
                                  </p:stCondLst>
                                  <p:childTnLst>
                                    <p:animEffect transition="out" filter="blinds(horizontal)">
                                      <p:cBhvr>
                                        <p:cTn id="39" dur="500"/>
                                        <p:tgtEl>
                                          <p:spTgt spid="117764"/>
                                        </p:tgtEl>
                                      </p:cBhvr>
                                    </p:animEffect>
                                    <p:set>
                                      <p:cBhvr>
                                        <p:cTn id="40" dur="1" fill="hold">
                                          <p:stCondLst>
                                            <p:cond delay="499"/>
                                          </p:stCondLst>
                                        </p:cTn>
                                        <p:tgtEl>
                                          <p:spTgt spid="117764"/>
                                        </p:tgtEl>
                                        <p:attrNameLst>
                                          <p:attrName>style.visibility</p:attrName>
                                        </p:attrNameLst>
                                      </p:cBhvr>
                                      <p:to>
                                        <p:strVal val="hidden"/>
                                      </p:to>
                                    </p:set>
                                  </p:childTnLst>
                                </p:cTn>
                              </p:par>
                              <p:par>
                                <p:cTn id="41" presetID="3" presetClass="exit" presetSubtype="10" fill="hold" grpId="1" nodeType="withEffect">
                                  <p:stCondLst>
                                    <p:cond delay="0"/>
                                  </p:stCondLst>
                                  <p:childTnLst>
                                    <p:animEffect transition="out" filter="blinds(horizontal)">
                                      <p:cBhvr>
                                        <p:cTn id="42" dur="500"/>
                                        <p:tgtEl>
                                          <p:spTgt spid="117768"/>
                                        </p:tgtEl>
                                      </p:cBhvr>
                                    </p:animEffect>
                                    <p:set>
                                      <p:cBhvr>
                                        <p:cTn id="43" dur="1" fill="hold">
                                          <p:stCondLst>
                                            <p:cond delay="499"/>
                                          </p:stCondLst>
                                        </p:cTn>
                                        <p:tgtEl>
                                          <p:spTgt spid="117768"/>
                                        </p:tgtEl>
                                        <p:attrNameLst>
                                          <p:attrName>style.visibility</p:attrName>
                                        </p:attrNameLst>
                                      </p:cBhvr>
                                      <p:to>
                                        <p:strVal val="hidden"/>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5" presetClass="exit" presetSubtype="10" fill="hold" grpId="1" nodeType="clickEffect">
                                  <p:stCondLst>
                                    <p:cond delay="0"/>
                                  </p:stCondLst>
                                  <p:childTnLst>
                                    <p:animEffect transition="out" filter="checkerboard(across)">
                                      <p:cBhvr>
                                        <p:cTn id="47" dur="500"/>
                                        <p:tgtEl>
                                          <p:spTgt spid="117766"/>
                                        </p:tgtEl>
                                      </p:cBhvr>
                                    </p:animEffect>
                                    <p:set>
                                      <p:cBhvr>
                                        <p:cTn id="48" dur="1" fill="hold">
                                          <p:stCondLst>
                                            <p:cond delay="499"/>
                                          </p:stCondLst>
                                        </p:cTn>
                                        <p:tgtEl>
                                          <p:spTgt spid="117766"/>
                                        </p:tgtEl>
                                        <p:attrNameLst>
                                          <p:attrName>style.visibility</p:attrName>
                                        </p:attrNameLst>
                                      </p:cBhvr>
                                      <p:to>
                                        <p:strVal val="hidden"/>
                                      </p:to>
                                    </p:set>
                                  </p:childTnLst>
                                </p:cTn>
                              </p:par>
                              <p:par>
                                <p:cTn id="49" presetID="5" presetClass="exit" presetSubtype="10" fill="hold" grpId="1" nodeType="withEffect">
                                  <p:stCondLst>
                                    <p:cond delay="0"/>
                                  </p:stCondLst>
                                  <p:childTnLst>
                                    <p:animEffect transition="out" filter="checkerboard(across)">
                                      <p:cBhvr>
                                        <p:cTn id="50" dur="500"/>
                                        <p:tgtEl>
                                          <p:spTgt spid="117771"/>
                                        </p:tgtEl>
                                      </p:cBhvr>
                                    </p:animEffect>
                                    <p:set>
                                      <p:cBhvr>
                                        <p:cTn id="51" dur="1" fill="hold">
                                          <p:stCondLst>
                                            <p:cond delay="499"/>
                                          </p:stCondLst>
                                        </p:cTn>
                                        <p:tgtEl>
                                          <p:spTgt spid="117771"/>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xit" presetSubtype="10" fill="hold" grpId="1" nodeType="clickEffect">
                                  <p:stCondLst>
                                    <p:cond delay="0"/>
                                  </p:stCondLst>
                                  <p:childTnLst>
                                    <p:animEffect transition="out" filter="blinds(horizontal)">
                                      <p:cBhvr>
                                        <p:cTn id="55" dur="500"/>
                                        <p:tgtEl>
                                          <p:spTgt spid="117765"/>
                                        </p:tgtEl>
                                      </p:cBhvr>
                                    </p:animEffect>
                                    <p:set>
                                      <p:cBhvr>
                                        <p:cTn id="56" dur="1" fill="hold">
                                          <p:stCondLst>
                                            <p:cond delay="499"/>
                                          </p:stCondLst>
                                        </p:cTn>
                                        <p:tgtEl>
                                          <p:spTgt spid="117765"/>
                                        </p:tgtEl>
                                        <p:attrNameLst>
                                          <p:attrName>style.visibility</p:attrName>
                                        </p:attrNameLst>
                                      </p:cBhvr>
                                      <p:to>
                                        <p:strVal val="hidden"/>
                                      </p:to>
                                    </p:set>
                                  </p:childTnLst>
                                </p:cTn>
                              </p:par>
                              <p:par>
                                <p:cTn id="57" presetID="3" presetClass="exit" presetSubtype="10" fill="hold" grpId="1" nodeType="withEffect">
                                  <p:stCondLst>
                                    <p:cond delay="0"/>
                                  </p:stCondLst>
                                  <p:childTnLst>
                                    <p:animEffect transition="out" filter="blinds(horizontal)">
                                      <p:cBhvr>
                                        <p:cTn id="58" dur="500"/>
                                        <p:tgtEl>
                                          <p:spTgt spid="117769"/>
                                        </p:tgtEl>
                                      </p:cBhvr>
                                    </p:animEffect>
                                    <p:set>
                                      <p:cBhvr>
                                        <p:cTn id="59" dur="1" fill="hold">
                                          <p:stCondLst>
                                            <p:cond delay="499"/>
                                          </p:stCondLst>
                                        </p:cTn>
                                        <p:tgtEl>
                                          <p:spTgt spid="117769"/>
                                        </p:tgtEl>
                                        <p:attrNameLst>
                                          <p:attrName>style.visibility</p:attrName>
                                        </p:attrNameLst>
                                      </p:cBhvr>
                                      <p:to>
                                        <p:strVal val="hidden"/>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5" presetClass="exit" presetSubtype="10" fill="hold" grpId="1" nodeType="clickEffect">
                                  <p:stCondLst>
                                    <p:cond delay="0"/>
                                  </p:stCondLst>
                                  <p:childTnLst>
                                    <p:animEffect transition="out" filter="checkerboard(across)">
                                      <p:cBhvr>
                                        <p:cTn id="63" dur="500"/>
                                        <p:tgtEl>
                                          <p:spTgt spid="117767"/>
                                        </p:tgtEl>
                                      </p:cBhvr>
                                    </p:animEffect>
                                    <p:set>
                                      <p:cBhvr>
                                        <p:cTn id="64" dur="1" fill="hold">
                                          <p:stCondLst>
                                            <p:cond delay="499"/>
                                          </p:stCondLst>
                                        </p:cTn>
                                        <p:tgtEl>
                                          <p:spTgt spid="117767"/>
                                        </p:tgtEl>
                                        <p:attrNameLst>
                                          <p:attrName>style.visibility</p:attrName>
                                        </p:attrNameLst>
                                      </p:cBhvr>
                                      <p:to>
                                        <p:strVal val="hidden"/>
                                      </p:to>
                                    </p:set>
                                  </p:childTnLst>
                                </p:cTn>
                              </p:par>
                              <p:par>
                                <p:cTn id="65" presetID="5" presetClass="exit" presetSubtype="10" fill="hold" grpId="1" nodeType="withEffect">
                                  <p:stCondLst>
                                    <p:cond delay="0"/>
                                  </p:stCondLst>
                                  <p:childTnLst>
                                    <p:animEffect transition="out" filter="checkerboard(across)">
                                      <p:cBhvr>
                                        <p:cTn id="66" dur="500"/>
                                        <p:tgtEl>
                                          <p:spTgt spid="117770"/>
                                        </p:tgtEl>
                                      </p:cBhvr>
                                    </p:animEffect>
                                    <p:set>
                                      <p:cBhvr>
                                        <p:cTn id="67" dur="1" fill="hold">
                                          <p:stCondLst>
                                            <p:cond delay="499"/>
                                          </p:stCondLst>
                                        </p:cTn>
                                        <p:tgtEl>
                                          <p:spTgt spid="1177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4" grpId="0" animBg="1"/>
      <p:bldP spid="117764" grpId="1" animBg="1"/>
      <p:bldP spid="117765" grpId="0" animBg="1"/>
      <p:bldP spid="117765" grpId="1" animBg="1"/>
      <p:bldP spid="117766" grpId="0" animBg="1"/>
      <p:bldP spid="117766" grpId="1" animBg="1"/>
      <p:bldP spid="117767" grpId="0" animBg="1"/>
      <p:bldP spid="117767" grpId="1" animBg="1"/>
      <p:bldP spid="117768" grpId="0"/>
      <p:bldP spid="117768" grpId="1"/>
      <p:bldP spid="117769" grpId="0"/>
      <p:bldP spid="117769" grpId="1"/>
      <p:bldP spid="117770" grpId="0"/>
      <p:bldP spid="117770" grpId="1"/>
      <p:bldP spid="117771" grpId="0"/>
      <p:bldP spid="11777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r>
              <a:rPr lang="en-US" altLang="en-US"/>
              <a:t>Example</a:t>
            </a:r>
          </a:p>
        </p:txBody>
      </p:sp>
      <p:pic>
        <p:nvPicPr>
          <p:cNvPr id="118787" name="Picture 3" descr="untitl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55576" y="1340768"/>
            <a:ext cx="6831087" cy="4528220"/>
          </a:xfrm>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0395702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194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8B915B7C-8E4F-3D4A-A7CA-C6D391119487}" type="slidenum">
              <a:rPr lang="en-US" altLang="en-US" sz="1000"/>
              <a:pPr>
                <a:spcBef>
                  <a:spcPct val="0"/>
                </a:spcBef>
                <a:buClrTx/>
                <a:buFontTx/>
                <a:buNone/>
              </a:pPr>
              <a:t>2</a:t>
            </a:fld>
            <a:endParaRPr lang="en-US" altLang="en-US" sz="1000"/>
          </a:p>
        </p:txBody>
      </p:sp>
      <p:sp>
        <p:nvSpPr>
          <p:cNvPr id="19459" name="Rectangle 4"/>
          <p:cNvSpPr>
            <a:spLocks noGrp="1" noChangeArrowheads="1"/>
          </p:cNvSpPr>
          <p:nvPr>
            <p:ph type="title"/>
          </p:nvPr>
        </p:nvSpPr>
        <p:spPr/>
        <p:txBody>
          <a:bodyPr/>
          <a:lstStyle/>
          <a:p>
            <a:pPr eaLnBrk="1" hangingPunct="1"/>
            <a:r>
              <a:rPr lang="en-US" altLang="en-US"/>
              <a:t>Inheritance and Composition</a:t>
            </a:r>
          </a:p>
        </p:txBody>
      </p:sp>
      <p:sp>
        <p:nvSpPr>
          <p:cNvPr id="19460" name="Rectangle 5"/>
          <p:cNvSpPr>
            <a:spLocks noGrp="1" noChangeArrowheads="1"/>
          </p:cNvSpPr>
          <p:nvPr>
            <p:ph type="body" idx="1"/>
          </p:nvPr>
        </p:nvSpPr>
        <p:spPr/>
        <p:txBody>
          <a:bodyPr/>
          <a:lstStyle/>
          <a:p>
            <a:pPr eaLnBrk="1" hangingPunct="1"/>
            <a:r>
              <a:rPr lang="en-US" altLang="en-US"/>
              <a:t>The two common ways to relate two classes in a meaningful way are:</a:t>
            </a:r>
          </a:p>
          <a:p>
            <a:pPr lvl="1" eaLnBrk="1" hangingPunct="1"/>
            <a:r>
              <a:rPr lang="en-US" altLang="en-US"/>
              <a:t>Inheritance (“is-a” relationship)</a:t>
            </a:r>
          </a:p>
          <a:p>
            <a:pPr lvl="1" eaLnBrk="1" hangingPunct="1"/>
            <a:r>
              <a:rPr lang="en-US" altLang="en-US"/>
              <a:t>Composition (“has-a” relationship)</a:t>
            </a:r>
          </a:p>
          <a:p>
            <a:pPr eaLnBrk="1" hangingPunct="1"/>
            <a:endParaRPr lang="en-US" altLang="en-US"/>
          </a:p>
        </p:txBody>
      </p:sp>
    </p:spTree>
    <p:extLst>
      <p:ext uri="{BB962C8B-B14F-4D97-AF65-F5344CB8AC3E}">
        <p14:creationId xmlns:p14="http://schemas.microsoft.com/office/powerpoint/2010/main" val="1835252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a:t>
            </a:r>
            <a:r>
              <a:rPr lang="en-US" dirty="0" smtClean="0"/>
              <a:t>6</a:t>
            </a:r>
            <a:endParaRPr lang="en-US" dirty="0"/>
          </a:p>
        </p:txBody>
      </p:sp>
      <p:sp>
        <p:nvSpPr>
          <p:cNvPr id="3" name="Subtitle 2"/>
          <p:cNvSpPr>
            <a:spLocks noGrp="1"/>
          </p:cNvSpPr>
          <p:nvPr>
            <p:ph type="subTitle" idx="1"/>
          </p:nvPr>
        </p:nvSpPr>
        <p:spPr/>
        <p:txBody>
          <a:bodyPr>
            <a:normAutofit/>
          </a:bodyPr>
          <a:lstStyle/>
          <a:p>
            <a:r>
              <a:rPr lang="en-US" sz="4000" b="1" dirty="0" smtClean="0"/>
              <a:t>Inheritance</a:t>
            </a:r>
            <a:endParaRPr lang="en-US" sz="4000" b="1" dirty="0"/>
          </a:p>
        </p:txBody>
      </p:sp>
      <p:sp>
        <p:nvSpPr>
          <p:cNvPr id="4" name="Footer Placeholder 3">
            <a:extLst>
              <a:ext uri="{FF2B5EF4-FFF2-40B4-BE49-F238E27FC236}">
                <a16:creationId xmlns="" xmlns:a16="http://schemas.microsoft.com/office/drawing/2014/main" id="{896DAC5F-166E-479A-93A9-41BD8BA044FA}"/>
              </a:ext>
            </a:extLst>
          </p:cNvPr>
          <p:cNvSpPr>
            <a:spLocks noGrp="1"/>
          </p:cNvSpPr>
          <p:nvPr>
            <p:ph type="ftr" sz="quarter" idx="11"/>
          </p:nvPr>
        </p:nvSpPr>
        <p:spPr/>
        <p:txBody>
          <a:bodyPr/>
          <a:lstStyle/>
          <a:p>
            <a:r>
              <a:rPr lang="en-US"/>
              <a:t>refercence: www.netacad.com</a:t>
            </a:r>
          </a:p>
        </p:txBody>
      </p:sp>
    </p:spTree>
    <p:extLst>
      <p:ext uri="{BB962C8B-B14F-4D97-AF65-F5344CB8AC3E}">
        <p14:creationId xmlns:p14="http://schemas.microsoft.com/office/powerpoint/2010/main" val="131916153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Chapter 6 Objectives</a:t>
            </a:r>
          </a:p>
        </p:txBody>
      </p:sp>
      <p:sp>
        <p:nvSpPr>
          <p:cNvPr id="3" name="Content Placeholder 2"/>
          <p:cNvSpPr>
            <a:spLocks noGrp="1"/>
          </p:cNvSpPr>
          <p:nvPr>
            <p:ph idx="1"/>
          </p:nvPr>
        </p:nvSpPr>
        <p:spPr/>
        <p:txBody>
          <a:bodyPr>
            <a:normAutofit fontScale="77500" lnSpcReduction="20000"/>
          </a:bodyPr>
          <a:lstStyle/>
          <a:p>
            <a:pPr marL="0" indent="0">
              <a:buNone/>
            </a:pPr>
            <a:r>
              <a:rPr lang="en-US" sz="2800" dirty="0"/>
              <a:t>After completing this module, the student will be able to:</a:t>
            </a:r>
          </a:p>
          <a:p>
            <a:pPr>
              <a:buFont typeface="Wingdings" charset="2"/>
              <a:buChar char="v"/>
            </a:pPr>
            <a:r>
              <a:rPr lang="en-US" sz="2800" dirty="0"/>
              <a:t>Implement multiple classes with the same interface</a:t>
            </a:r>
          </a:p>
          <a:p>
            <a:pPr>
              <a:buFont typeface="Wingdings" charset="2"/>
              <a:buChar char="v"/>
            </a:pPr>
            <a:r>
              <a:rPr lang="en-US" sz="2800" dirty="0"/>
              <a:t>Understand the concept of polymorphism</a:t>
            </a:r>
          </a:p>
          <a:p>
            <a:pPr>
              <a:buFont typeface="Wingdings" charset="2"/>
              <a:buChar char="v"/>
            </a:pPr>
            <a:r>
              <a:rPr lang="en-US" sz="2800" dirty="0"/>
              <a:t>Use polymorphism in real programs</a:t>
            </a:r>
          </a:p>
          <a:p>
            <a:pPr>
              <a:buFont typeface="Wingdings" charset="2"/>
              <a:buChar char="v"/>
            </a:pPr>
            <a:r>
              <a:rPr lang="en-US" sz="2800" dirty="0"/>
              <a:t>Use virtual functions to define desired interfaces to be fulfilled by objects</a:t>
            </a:r>
          </a:p>
          <a:p>
            <a:pPr>
              <a:buFont typeface="Wingdings" charset="2"/>
              <a:buChar char="v"/>
            </a:pPr>
            <a:r>
              <a:rPr lang="en-US" sz="2800" dirty="0"/>
              <a:t>Use objects through interfaces instead of concrete implementations</a:t>
            </a:r>
          </a:p>
          <a:p>
            <a:pPr>
              <a:buFont typeface="Wingdings" charset="2"/>
              <a:buChar char="v"/>
            </a:pPr>
            <a:r>
              <a:rPr lang="en-US" sz="2800" dirty="0"/>
              <a:t>Implement interfaces according to specifications</a:t>
            </a:r>
          </a:p>
          <a:p>
            <a:pPr>
              <a:buFont typeface="Wingdings" charset="2"/>
              <a:buChar char="v"/>
            </a:pPr>
            <a:r>
              <a:rPr lang="en-US" sz="2800" dirty="0"/>
              <a:t>Compose </a:t>
            </a:r>
            <a:r>
              <a:rPr lang="en-US" sz="2800" dirty="0" err="1"/>
              <a:t>behaviour</a:t>
            </a:r>
            <a:r>
              <a:rPr lang="en-US" sz="2800" dirty="0"/>
              <a:t> of several objects into a single interface implementation</a:t>
            </a:r>
          </a:p>
          <a:p>
            <a:pPr>
              <a:buFont typeface="Wingdings" charset="2"/>
              <a:buChar char="v"/>
            </a:pPr>
            <a:r>
              <a:rPr lang="en-US" sz="2800" dirty="0"/>
              <a:t>Model real-world entities in C++</a:t>
            </a:r>
          </a:p>
          <a:p>
            <a:pPr>
              <a:buFont typeface="Wingdings" charset="2"/>
              <a:buChar char="v"/>
            </a:pPr>
            <a:r>
              <a:rPr lang="en-US" sz="2800" dirty="0"/>
              <a:t>Use objects and classes in C++ in a more advanced way</a:t>
            </a:r>
          </a:p>
          <a:p>
            <a:pPr>
              <a:buFont typeface="Wingdings" charset="2"/>
              <a:buChar char="v"/>
            </a:pPr>
            <a:r>
              <a:rPr lang="en-US" sz="2800" dirty="0"/>
              <a:t>Verify user input</a:t>
            </a:r>
          </a:p>
          <a:p>
            <a:pPr>
              <a:buFont typeface="Wingdings" charset="2"/>
              <a:buChar char="v"/>
            </a:pPr>
            <a:r>
              <a:rPr lang="en-US" sz="2800" dirty="0"/>
              <a:t>Implement useful and informative data presentation techniques</a:t>
            </a:r>
          </a:p>
        </p:txBody>
      </p:sp>
      <p:sp>
        <p:nvSpPr>
          <p:cNvPr id="4" name="Footer Placeholder 3">
            <a:extLst>
              <a:ext uri="{FF2B5EF4-FFF2-40B4-BE49-F238E27FC236}">
                <a16:creationId xmlns="" xmlns:a16="http://schemas.microsoft.com/office/drawing/2014/main" id="{8463BF0D-9A2D-48F8-A067-7E180031260F}"/>
              </a:ext>
            </a:extLst>
          </p:cNvPr>
          <p:cNvSpPr>
            <a:spLocks noGrp="1"/>
          </p:cNvSpPr>
          <p:nvPr>
            <p:ph type="ftr" sz="quarter" idx="11"/>
          </p:nvPr>
        </p:nvSpPr>
        <p:spPr/>
        <p:txBody>
          <a:bodyPr/>
          <a:lstStyle/>
          <a:p>
            <a:r>
              <a:rPr lang="en-US"/>
              <a:t>refercence: www.netacad.com</a:t>
            </a:r>
          </a:p>
        </p:txBody>
      </p:sp>
    </p:spTree>
    <p:extLst>
      <p:ext uri="{BB962C8B-B14F-4D97-AF65-F5344CB8AC3E}">
        <p14:creationId xmlns:p14="http://schemas.microsoft.com/office/powerpoint/2010/main" val="52678073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dirty="0" smtClean="0"/>
              <a:t>6.1 Defining class hierarchy</a:t>
            </a:r>
            <a:endParaRPr lang="en-US" sz="6000"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167615298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204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E22AA54C-A3E3-624E-98F6-09706D6F55F4}" type="slidenum">
              <a:rPr lang="en-US" altLang="en-US" sz="1000"/>
              <a:pPr>
                <a:spcBef>
                  <a:spcPct val="0"/>
                </a:spcBef>
                <a:buClrTx/>
                <a:buFontTx/>
                <a:buNone/>
              </a:pPr>
              <a:t>23</a:t>
            </a:fld>
            <a:endParaRPr lang="en-US" altLang="en-US" sz="1000"/>
          </a:p>
        </p:txBody>
      </p:sp>
      <p:sp>
        <p:nvSpPr>
          <p:cNvPr id="20483" name="Rectangle 4"/>
          <p:cNvSpPr>
            <a:spLocks noGrp="1" noChangeArrowheads="1"/>
          </p:cNvSpPr>
          <p:nvPr>
            <p:ph type="title"/>
          </p:nvPr>
        </p:nvSpPr>
        <p:spPr/>
        <p:txBody>
          <a:bodyPr/>
          <a:lstStyle/>
          <a:p>
            <a:pPr eaLnBrk="1" hangingPunct="1"/>
            <a:r>
              <a:rPr lang="en-US" altLang="en-US"/>
              <a:t>Inheritance</a:t>
            </a:r>
          </a:p>
        </p:txBody>
      </p:sp>
      <p:sp>
        <p:nvSpPr>
          <p:cNvPr id="20484" name="Rectangle 5"/>
          <p:cNvSpPr>
            <a:spLocks noGrp="1" noChangeArrowheads="1"/>
          </p:cNvSpPr>
          <p:nvPr>
            <p:ph type="body" idx="1"/>
          </p:nvPr>
        </p:nvSpPr>
        <p:spPr/>
        <p:txBody>
          <a:bodyPr/>
          <a:lstStyle/>
          <a:p>
            <a:pPr eaLnBrk="1" hangingPunct="1"/>
            <a:r>
              <a:rPr lang="en-US" altLang="en-US"/>
              <a:t>Inheritance is an “is-a” relationship</a:t>
            </a:r>
          </a:p>
          <a:p>
            <a:pPr lvl="1" eaLnBrk="1" hangingPunct="1"/>
            <a:r>
              <a:rPr lang="en-US" altLang="en-US"/>
              <a:t>Example: “every employee is a person”</a:t>
            </a:r>
          </a:p>
          <a:p>
            <a:pPr eaLnBrk="1" hangingPunct="1"/>
            <a:r>
              <a:rPr lang="en-US" altLang="en-US"/>
              <a:t>Inheritance lets us create new classes from existing classes</a:t>
            </a:r>
          </a:p>
          <a:p>
            <a:pPr lvl="1" eaLnBrk="1" hangingPunct="1"/>
            <a:r>
              <a:rPr lang="en-US" altLang="en-US"/>
              <a:t>New classes are called the derived classes</a:t>
            </a:r>
          </a:p>
          <a:p>
            <a:pPr lvl="1" eaLnBrk="1" hangingPunct="1"/>
            <a:r>
              <a:rPr lang="en-US" altLang="en-US"/>
              <a:t>Existing classes are called the base classes</a:t>
            </a:r>
          </a:p>
          <a:p>
            <a:pPr eaLnBrk="1" hangingPunct="1"/>
            <a:r>
              <a:rPr lang="en-US" altLang="en-US"/>
              <a:t>Derived classes inherit the properties of the base classes</a:t>
            </a:r>
          </a:p>
        </p:txBody>
      </p:sp>
    </p:spTree>
    <p:extLst>
      <p:ext uri="{BB962C8B-B14F-4D97-AF65-F5344CB8AC3E}">
        <p14:creationId xmlns:p14="http://schemas.microsoft.com/office/powerpoint/2010/main" val="2050341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altLang="en-US"/>
              <a:t>Examples</a:t>
            </a:r>
          </a:p>
        </p:txBody>
      </p:sp>
      <p:sp>
        <p:nvSpPr>
          <p:cNvPr id="21506" name="Rectangle 3"/>
          <p:cNvSpPr>
            <a:spLocks noGrp="1" noChangeArrowheads="1"/>
          </p:cNvSpPr>
          <p:nvPr>
            <p:ph type="body" sz="half" idx="1"/>
          </p:nvPr>
        </p:nvSpPr>
        <p:spPr>
          <a:xfrm>
            <a:off x="914400" y="1828800"/>
            <a:ext cx="2751138" cy="4302125"/>
          </a:xfrm>
        </p:spPr>
        <p:txBody>
          <a:bodyPr/>
          <a:lstStyle/>
          <a:p>
            <a:pPr>
              <a:buFontTx/>
              <a:buNone/>
            </a:pPr>
            <a:r>
              <a:rPr lang="en-US" altLang="en-US" sz="2400"/>
              <a:t>Base class</a:t>
            </a:r>
          </a:p>
          <a:p>
            <a:pPr>
              <a:buFontTx/>
              <a:buNone/>
            </a:pPr>
            <a:endParaRPr lang="en-US" altLang="en-US" sz="2400"/>
          </a:p>
          <a:p>
            <a:r>
              <a:rPr lang="en-US" altLang="en-US" sz="2400"/>
              <a:t>Student</a:t>
            </a:r>
          </a:p>
          <a:p>
            <a:endParaRPr lang="en-US" altLang="en-US" sz="2400"/>
          </a:p>
          <a:p>
            <a:endParaRPr lang="en-US" altLang="en-US" sz="2400"/>
          </a:p>
          <a:p>
            <a:r>
              <a:rPr lang="en-US" altLang="en-US" sz="2400"/>
              <a:t>Shape</a:t>
            </a:r>
          </a:p>
          <a:p>
            <a:endParaRPr lang="en-US" altLang="en-US" sz="2400"/>
          </a:p>
          <a:p>
            <a:endParaRPr lang="en-US" altLang="en-US" sz="2400"/>
          </a:p>
          <a:p>
            <a:r>
              <a:rPr lang="en-US" altLang="en-US" sz="2400"/>
              <a:t>Employee</a:t>
            </a:r>
          </a:p>
        </p:txBody>
      </p:sp>
      <p:sp>
        <p:nvSpPr>
          <p:cNvPr id="21507" name="Rectangle 4"/>
          <p:cNvSpPr>
            <a:spLocks noGrp="1" noChangeArrowheads="1"/>
          </p:cNvSpPr>
          <p:nvPr>
            <p:ph type="body" sz="half" idx="2"/>
          </p:nvPr>
        </p:nvSpPr>
        <p:spPr>
          <a:xfrm>
            <a:off x="4352925" y="1828800"/>
            <a:ext cx="4333875" cy="4302125"/>
          </a:xfrm>
        </p:spPr>
        <p:txBody>
          <a:bodyPr>
            <a:normAutofit lnSpcReduction="10000"/>
          </a:bodyPr>
          <a:lstStyle/>
          <a:p>
            <a:pPr>
              <a:buFontTx/>
              <a:buNone/>
            </a:pPr>
            <a:r>
              <a:rPr lang="en-US" altLang="en-US" sz="2400"/>
              <a:t>Derived classes</a:t>
            </a:r>
          </a:p>
          <a:p>
            <a:pPr>
              <a:buFontTx/>
              <a:buNone/>
            </a:pPr>
            <a:endParaRPr lang="en-US" altLang="en-US" sz="2400"/>
          </a:p>
          <a:p>
            <a:r>
              <a:rPr lang="en-US" altLang="en-US" sz="2400"/>
              <a:t>Graduate Student</a:t>
            </a:r>
          </a:p>
          <a:p>
            <a:r>
              <a:rPr lang="en-US" altLang="en-US" sz="2400"/>
              <a:t>Undergraduate student</a:t>
            </a:r>
          </a:p>
          <a:p>
            <a:endParaRPr lang="en-US" altLang="en-US" sz="2400"/>
          </a:p>
          <a:p>
            <a:r>
              <a:rPr lang="en-US" altLang="en-US" sz="2400"/>
              <a:t>Circle</a:t>
            </a:r>
          </a:p>
          <a:p>
            <a:r>
              <a:rPr lang="en-US" altLang="en-US" sz="2400"/>
              <a:t>Rectangle</a:t>
            </a:r>
          </a:p>
          <a:p>
            <a:endParaRPr lang="en-US" altLang="en-US" sz="2400"/>
          </a:p>
          <a:p>
            <a:r>
              <a:rPr lang="en-US" altLang="en-US" sz="2400"/>
              <a:t>Faculty Member</a:t>
            </a:r>
          </a:p>
          <a:p>
            <a:r>
              <a:rPr lang="en-US" altLang="en-US" sz="2400"/>
              <a:t>Staff member</a:t>
            </a:r>
          </a:p>
        </p:txBody>
      </p:sp>
    </p:spTree>
    <p:extLst>
      <p:ext uri="{BB962C8B-B14F-4D97-AF65-F5344CB8AC3E}">
        <p14:creationId xmlns:p14="http://schemas.microsoft.com/office/powerpoint/2010/main" val="12497673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2355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66BF81BB-0250-8C43-B679-BC3409CB1D4F}" type="slidenum">
              <a:rPr lang="en-US" altLang="en-US" sz="1000"/>
              <a:pPr>
                <a:spcBef>
                  <a:spcPct val="0"/>
                </a:spcBef>
                <a:buClrTx/>
                <a:buFontTx/>
                <a:buNone/>
              </a:pPr>
              <a:t>25</a:t>
            </a:fld>
            <a:endParaRPr lang="en-US" altLang="en-US" sz="1000"/>
          </a:p>
        </p:txBody>
      </p:sp>
      <p:sp>
        <p:nvSpPr>
          <p:cNvPr id="23555" name="Rectangle 2"/>
          <p:cNvSpPr>
            <a:spLocks noGrp="1" noChangeArrowheads="1"/>
          </p:cNvSpPr>
          <p:nvPr>
            <p:ph type="title"/>
          </p:nvPr>
        </p:nvSpPr>
        <p:spPr/>
        <p:txBody>
          <a:bodyPr/>
          <a:lstStyle/>
          <a:p>
            <a:pPr eaLnBrk="1" hangingPunct="1"/>
            <a:r>
              <a:rPr lang="en-US" altLang="en-US"/>
              <a:t>Inheritance (continued)</a:t>
            </a:r>
          </a:p>
        </p:txBody>
      </p:sp>
      <p:sp>
        <p:nvSpPr>
          <p:cNvPr id="23556" name="Rectangle 3"/>
          <p:cNvSpPr>
            <a:spLocks noGrp="1" noChangeArrowheads="1"/>
          </p:cNvSpPr>
          <p:nvPr>
            <p:ph type="body" idx="1"/>
          </p:nvPr>
        </p:nvSpPr>
        <p:spPr/>
        <p:txBody>
          <a:bodyPr/>
          <a:lstStyle/>
          <a:p>
            <a:pPr eaLnBrk="1" hangingPunct="1"/>
            <a:r>
              <a:rPr lang="en-US" altLang="en-US"/>
              <a:t>Inheritance can be viewed as a tree-like, or hierarchical, structure wherein a base class is shown with its derived classes</a:t>
            </a:r>
          </a:p>
        </p:txBody>
      </p:sp>
      <p:pic>
        <p:nvPicPr>
          <p:cNvPr id="2355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3449638"/>
            <a:ext cx="7046912" cy="279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801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tLang="en-US"/>
              <a:t>Inheritance (continued)</a:t>
            </a:r>
          </a:p>
        </p:txBody>
      </p:sp>
      <p:sp>
        <p:nvSpPr>
          <p:cNvPr id="22530" name="Rectangle 3"/>
          <p:cNvSpPr>
            <a:spLocks noGrp="1" noChangeArrowheads="1"/>
          </p:cNvSpPr>
          <p:nvPr>
            <p:ph type="body" idx="1"/>
          </p:nvPr>
        </p:nvSpPr>
        <p:spPr>
          <a:xfrm>
            <a:off x="609600" y="1600200"/>
            <a:ext cx="8305800" cy="4953000"/>
          </a:xfrm>
        </p:spPr>
        <p:txBody>
          <a:bodyPr/>
          <a:lstStyle/>
          <a:p>
            <a:pPr>
              <a:lnSpc>
                <a:spcPct val="90000"/>
              </a:lnSpc>
            </a:pPr>
            <a:r>
              <a:rPr lang="en-US" altLang="en-US" u="sng"/>
              <a:t>Single inheritance</a:t>
            </a:r>
            <a:r>
              <a:rPr lang="en-US" altLang="en-US"/>
              <a:t>: derived class has a single base class</a:t>
            </a:r>
          </a:p>
          <a:p>
            <a:pPr lvl="1">
              <a:lnSpc>
                <a:spcPct val="90000"/>
              </a:lnSpc>
            </a:pPr>
            <a:r>
              <a:rPr lang="en-US" altLang="en-US">
                <a:solidFill>
                  <a:schemeClr val="accent1"/>
                </a:solidFill>
              </a:rPr>
              <a:t>Ex. Circle class from Shape class</a:t>
            </a:r>
          </a:p>
          <a:p>
            <a:pPr>
              <a:lnSpc>
                <a:spcPct val="90000"/>
              </a:lnSpc>
            </a:pPr>
            <a:endParaRPr lang="en-US" altLang="en-US" sz="1900">
              <a:solidFill>
                <a:schemeClr val="accent1"/>
              </a:solidFill>
            </a:endParaRPr>
          </a:p>
          <a:p>
            <a:pPr>
              <a:lnSpc>
                <a:spcPct val="90000"/>
              </a:lnSpc>
            </a:pPr>
            <a:r>
              <a:rPr lang="en-US" altLang="en-US" u="sng"/>
              <a:t>Multiple inheritance</a:t>
            </a:r>
            <a:r>
              <a:rPr lang="en-US" altLang="en-US"/>
              <a:t>: derived class has more than one base </a:t>
            </a:r>
            <a:r>
              <a:rPr lang="en-US" altLang="en-US" sz="2600"/>
              <a:t>class</a:t>
            </a:r>
            <a:r>
              <a:rPr lang="en-US" altLang="en-US" sz="1500"/>
              <a:t>…will not be discussed in this chapter.</a:t>
            </a:r>
          </a:p>
          <a:p>
            <a:pPr lvl="1">
              <a:lnSpc>
                <a:spcPct val="90000"/>
              </a:lnSpc>
            </a:pPr>
            <a:r>
              <a:rPr lang="en-US" altLang="en-US">
                <a:solidFill>
                  <a:schemeClr val="accent1"/>
                </a:solidFill>
              </a:rPr>
              <a:t>Ex. Son class from Mother class and Father class</a:t>
            </a:r>
          </a:p>
          <a:p>
            <a:pPr>
              <a:lnSpc>
                <a:spcPct val="90000"/>
              </a:lnSpc>
            </a:pPr>
            <a:endParaRPr lang="en-US" altLang="en-US" sz="2600">
              <a:solidFill>
                <a:schemeClr val="accent1"/>
              </a:solidFill>
            </a:endParaRPr>
          </a:p>
          <a:p>
            <a:pPr>
              <a:lnSpc>
                <a:spcPct val="90000"/>
              </a:lnSpc>
            </a:pPr>
            <a:r>
              <a:rPr lang="en-US" altLang="en-US" u="sng"/>
              <a:t>Public inheritance</a:t>
            </a:r>
            <a:r>
              <a:rPr lang="en-US" altLang="en-US"/>
              <a:t>: all public members of base class are inherited as public members by derived class</a:t>
            </a:r>
          </a:p>
        </p:txBody>
      </p:sp>
    </p:spTree>
    <p:extLst>
      <p:ext uri="{BB962C8B-B14F-4D97-AF65-F5344CB8AC3E}">
        <p14:creationId xmlns:p14="http://schemas.microsoft.com/office/powerpoint/2010/main" val="9855578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6.1.1 Defining a simple subclass (1)</a:t>
            </a:r>
          </a:p>
        </p:txBody>
      </p:sp>
      <p:sp>
        <p:nvSpPr>
          <p:cNvPr id="3" name="Content Placeholder 2"/>
          <p:cNvSpPr>
            <a:spLocks noGrp="1"/>
          </p:cNvSpPr>
          <p:nvPr>
            <p:ph idx="1"/>
          </p:nvPr>
        </p:nvSpPr>
        <p:spPr/>
        <p:txBody>
          <a:bodyPr>
            <a:normAutofit/>
          </a:bodyPr>
          <a:lstStyle/>
          <a:p>
            <a:pPr marL="0" indent="0">
              <a:buNone/>
            </a:pPr>
            <a:r>
              <a:rPr lang="en-US" sz="1800" dirty="0"/>
              <a:t>We can use each class as a base (or a foundation) to define or build another class (</a:t>
            </a:r>
            <a:r>
              <a:rPr lang="en-US" sz="1800" b="1" dirty="0"/>
              <a:t>a subclass</a:t>
            </a:r>
            <a:r>
              <a:rPr lang="en-US" sz="1800" dirty="0"/>
              <a:t>). It’s also possible to use </a:t>
            </a:r>
            <a:r>
              <a:rPr lang="en-US" sz="1800" b="1" dirty="0"/>
              <a:t>more than one class to define a subclass</a:t>
            </a:r>
            <a:r>
              <a:rPr lang="en-US" sz="1800" dirty="0"/>
              <a:t>. You can see both of these cases on the right →</a:t>
            </a:r>
          </a:p>
          <a:p>
            <a:pPr marL="0" indent="0">
              <a:buNone/>
            </a:pPr>
            <a:r>
              <a:rPr lang="en-US" sz="1800" dirty="0"/>
              <a:t>Note that </a:t>
            </a:r>
            <a:r>
              <a:rPr lang="en-US" sz="1800" b="1" dirty="0"/>
              <a:t>the arrows always point to the superclass(</a:t>
            </a:r>
            <a:r>
              <a:rPr lang="en-US" sz="1800" b="1" dirty="0" err="1"/>
              <a:t>es</a:t>
            </a:r>
            <a:r>
              <a:rPr lang="en-US" sz="1800" b="1" dirty="0"/>
              <a:t>)</a:t>
            </a:r>
            <a:r>
              <a:rPr lang="en-US" sz="1800" dirty="0"/>
              <a:t>.</a:t>
            </a:r>
          </a:p>
          <a:p>
            <a:pPr marL="0" indent="0">
              <a:buNone/>
            </a:pPr>
            <a:r>
              <a:rPr lang="en-US" sz="1800" dirty="0"/>
              <a:t> </a:t>
            </a:r>
          </a:p>
          <a:p>
            <a:pPr marL="0" indent="0">
              <a:buNone/>
            </a:pPr>
            <a:r>
              <a:rPr lang="en-US" sz="1800" dirty="0"/>
              <a:t>The left diagram illustrates a “</a:t>
            </a:r>
            <a:r>
              <a:rPr lang="en-US" sz="1800" b="1" dirty="0"/>
              <a:t>single inheritance</a:t>
            </a:r>
            <a:r>
              <a:rPr lang="en-US" sz="1800" dirty="0"/>
              <a:t>”, and the right one a “</a:t>
            </a:r>
            <a:r>
              <a:rPr lang="en-US" sz="1800" b="1" dirty="0"/>
              <a:t>multiple inheritance</a:t>
            </a:r>
            <a:r>
              <a:rPr lang="en-US" sz="1800" dirty="0"/>
              <a:t>” or “</a:t>
            </a:r>
            <a:r>
              <a:rPr lang="en-US" sz="1800" b="1" dirty="0"/>
              <a:t>multi-inheritance</a:t>
            </a:r>
            <a:r>
              <a:rPr lang="en-US" sz="1800" dirty="0"/>
              <a:t>”.</a:t>
            </a:r>
          </a:p>
          <a:p>
            <a:pPr marL="0" indent="0">
              <a:buNone/>
            </a:pPr>
            <a:r>
              <a:rPr lang="en-US" sz="1800" dirty="0"/>
              <a:t>We’ll show you some examples of both types of inheritance.</a:t>
            </a:r>
          </a:p>
          <a:p>
            <a:pPr marL="0" indent="0">
              <a:buNone/>
            </a:pPr>
            <a:r>
              <a:rPr lang="en-US" sz="1800" dirty="0"/>
              <a:t>We can also write about </a:t>
            </a:r>
            <a:r>
              <a:rPr lang="en-US" sz="1800" dirty="0" smtClean="0"/>
              <a:t>super classes </a:t>
            </a:r>
            <a:r>
              <a:rPr lang="en-US" sz="1800" dirty="0"/>
              <a:t>as </a:t>
            </a:r>
            <a:r>
              <a:rPr lang="en-US" sz="1800" b="1" dirty="0" smtClean="0"/>
              <a:t>base </a:t>
            </a:r>
            <a:r>
              <a:rPr lang="en-US" sz="1800" dirty="0" smtClean="0"/>
              <a:t>classes</a:t>
            </a:r>
            <a:r>
              <a:rPr lang="en-US" sz="1800" dirty="0"/>
              <a:t>, and subclasses as </a:t>
            </a:r>
            <a:r>
              <a:rPr lang="en-US" sz="1800" b="1" dirty="0"/>
              <a:t>derived</a:t>
            </a:r>
            <a:r>
              <a:rPr lang="en-US" sz="1800" dirty="0"/>
              <a:t> classes.</a:t>
            </a:r>
          </a:p>
        </p:txBody>
      </p:sp>
      <p:sp>
        <p:nvSpPr>
          <p:cNvPr id="4" name="Footer Placeholder 3">
            <a:extLst>
              <a:ext uri="{FF2B5EF4-FFF2-40B4-BE49-F238E27FC236}">
                <a16:creationId xmlns="" xmlns:a16="http://schemas.microsoft.com/office/drawing/2014/main" id="{8463BF0D-9A2D-48F8-A067-7E180031260F}"/>
              </a:ext>
            </a:extLst>
          </p:cNvPr>
          <p:cNvSpPr>
            <a:spLocks noGrp="1"/>
          </p:cNvSpPr>
          <p:nvPr>
            <p:ph type="ftr" sz="quarter" idx="11"/>
          </p:nvPr>
        </p:nvSpPr>
        <p:spPr/>
        <p:txBody>
          <a:bodyPr/>
          <a:lstStyle/>
          <a:p>
            <a:r>
              <a:rPr lang="en-US"/>
              <a:t>refercence: www.netacad.com</a:t>
            </a:r>
          </a:p>
        </p:txBody>
      </p:sp>
    </p:spTree>
    <p:extLst>
      <p:ext uri="{BB962C8B-B14F-4D97-AF65-F5344CB8AC3E}">
        <p14:creationId xmlns:p14="http://schemas.microsoft.com/office/powerpoint/2010/main" val="41270393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refercence: www.netacad.com</a:t>
            </a:r>
            <a:endParaRPr lang="en-US"/>
          </a:p>
        </p:txBody>
      </p:sp>
      <p:pic>
        <p:nvPicPr>
          <p:cNvPr id="5" name="Picture 4"/>
          <p:cNvPicPr>
            <a:picLocks noChangeAspect="1"/>
          </p:cNvPicPr>
          <p:nvPr/>
        </p:nvPicPr>
        <p:blipFill>
          <a:blip r:embed="rId2"/>
          <a:stretch>
            <a:fillRect/>
          </a:stretch>
        </p:blipFill>
        <p:spPr>
          <a:xfrm>
            <a:off x="1816100" y="1968500"/>
            <a:ext cx="5511800" cy="2908300"/>
          </a:xfrm>
          <a:prstGeom prst="rect">
            <a:avLst/>
          </a:prstGeom>
        </p:spPr>
      </p:pic>
    </p:spTree>
    <p:extLst>
      <p:ext uri="{BB962C8B-B14F-4D97-AF65-F5344CB8AC3E}">
        <p14:creationId xmlns:p14="http://schemas.microsoft.com/office/powerpoint/2010/main" val="209033938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6.1.2 Defining a simple subclass (2)</a:t>
            </a:r>
          </a:p>
        </p:txBody>
      </p:sp>
      <p:sp>
        <p:nvSpPr>
          <p:cNvPr id="3" name="Content Placeholder 2"/>
          <p:cNvSpPr>
            <a:spLocks noGrp="1"/>
          </p:cNvSpPr>
          <p:nvPr>
            <p:ph idx="1"/>
          </p:nvPr>
        </p:nvSpPr>
        <p:spPr>
          <a:xfrm>
            <a:off x="822959" y="1845734"/>
            <a:ext cx="3749041" cy="4023360"/>
          </a:xfrm>
        </p:spPr>
        <p:txBody>
          <a:bodyPr>
            <a:normAutofit/>
          </a:bodyPr>
          <a:lstStyle/>
          <a:p>
            <a:pPr marL="0" indent="0">
              <a:buNone/>
            </a:pPr>
            <a:r>
              <a:rPr lang="en-US" sz="2400" dirty="0"/>
              <a:t>The class on the right → will serve as </a:t>
            </a:r>
            <a:r>
              <a:rPr lang="en-US" sz="2400" b="1" dirty="0"/>
              <a:t>a superclass</a:t>
            </a:r>
            <a:r>
              <a:rPr lang="en-US" sz="2400" dirty="0"/>
              <a:t>. </a:t>
            </a:r>
            <a:r>
              <a:rPr lang="en-US" sz="2400" dirty="0" err="1"/>
              <a:t>Analyse</a:t>
            </a:r>
            <a:r>
              <a:rPr lang="en-US" sz="2400" dirty="0"/>
              <a:t> its structure – it’s not difficult, we promise.</a:t>
            </a:r>
          </a:p>
          <a:p>
            <a:pPr marL="0" indent="0">
              <a:buNone/>
            </a:pPr>
            <a:r>
              <a:rPr lang="en-US" sz="2400" dirty="0"/>
              <a:t>The program emits the following text:</a:t>
            </a:r>
          </a:p>
          <a:p>
            <a:pPr marL="0" indent="0">
              <a:buNone/>
            </a:pPr>
            <a:r>
              <a:rPr lang="en-US" sz="2400" dirty="0"/>
              <a:t> </a:t>
            </a:r>
          </a:p>
          <a:p>
            <a:pPr marL="0" indent="0">
              <a:buNone/>
            </a:pPr>
            <a:r>
              <a:rPr lang="en-US" sz="2400" dirty="0"/>
              <a:t>101</a:t>
            </a:r>
          </a:p>
        </p:txBody>
      </p:sp>
      <p:sp>
        <p:nvSpPr>
          <p:cNvPr id="4" name="Footer Placeholder 3">
            <a:extLst>
              <a:ext uri="{FF2B5EF4-FFF2-40B4-BE49-F238E27FC236}">
                <a16:creationId xmlns="" xmlns:a16="http://schemas.microsoft.com/office/drawing/2014/main" id="{8463BF0D-9A2D-48F8-A067-7E180031260F}"/>
              </a:ext>
            </a:extLst>
          </p:cNvPr>
          <p:cNvSpPr>
            <a:spLocks noGrp="1"/>
          </p:cNvSpPr>
          <p:nvPr>
            <p:ph type="ftr" sz="quarter" idx="11"/>
          </p:nvPr>
        </p:nvSpPr>
        <p:spPr/>
        <p:txBody>
          <a:bodyPr/>
          <a:lstStyle/>
          <a:p>
            <a:r>
              <a:rPr lang="en-US"/>
              <a:t>refercence: www.netacad.com</a:t>
            </a:r>
          </a:p>
        </p:txBody>
      </p:sp>
      <p:pic>
        <p:nvPicPr>
          <p:cNvPr id="5" name="Picture 4"/>
          <p:cNvPicPr>
            <a:picLocks noChangeAspect="1"/>
          </p:cNvPicPr>
          <p:nvPr/>
        </p:nvPicPr>
        <p:blipFill>
          <a:blip r:embed="rId2"/>
          <a:stretch>
            <a:fillRect/>
          </a:stretch>
        </p:blipFill>
        <p:spPr>
          <a:xfrm>
            <a:off x="4603568" y="1981200"/>
            <a:ext cx="3763192" cy="3887894"/>
          </a:xfrm>
          <a:prstGeom prst="rect">
            <a:avLst/>
          </a:prstGeom>
        </p:spPr>
      </p:pic>
    </p:spTree>
    <p:extLst>
      <p:ext uri="{BB962C8B-B14F-4D97-AF65-F5344CB8AC3E}">
        <p14:creationId xmlns:p14="http://schemas.microsoft.com/office/powerpoint/2010/main" val="164901200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3600" dirty="0" smtClean="0"/>
              <a:t>5.5 Composition (objects inside the objects)</a:t>
            </a:r>
            <a:endParaRPr lang="ar-JO" sz="3600" dirty="0"/>
          </a:p>
        </p:txBody>
      </p:sp>
      <p:sp>
        <p:nvSpPr>
          <p:cNvPr id="2" name="Slide Number Placeholder 1"/>
          <p:cNvSpPr>
            <a:spLocks noGrp="1"/>
          </p:cNvSpPr>
          <p:nvPr>
            <p:ph type="sldNum" sz="quarter" idx="12"/>
          </p:nvPr>
        </p:nvSpPr>
        <p:spPr/>
        <p:txBody>
          <a:bodyPr/>
          <a:lstStyle/>
          <a:p>
            <a:fld id="{9DF4E671-2CE7-4BC4-9D6E-ED7B9AC95417}" type="slidenum">
              <a:rPr lang="en-US" smtClean="0"/>
              <a:pPr/>
              <a:t>3</a:t>
            </a:fld>
            <a:endParaRPr lang="en-US" dirty="0"/>
          </a:p>
        </p:txBody>
      </p:sp>
    </p:spTree>
    <p:extLst>
      <p:ext uri="{BB962C8B-B14F-4D97-AF65-F5344CB8AC3E}">
        <p14:creationId xmlns:p14="http://schemas.microsoft.com/office/powerpoint/2010/main" val="615448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245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05EA8520-3EA1-3945-B783-07A6602DD572}" type="slidenum">
              <a:rPr lang="en-US" altLang="en-US" sz="1000"/>
              <a:pPr>
                <a:spcBef>
                  <a:spcPct val="0"/>
                </a:spcBef>
                <a:buClrTx/>
                <a:buFontTx/>
                <a:buNone/>
              </a:pPr>
              <a:t>30</a:t>
            </a:fld>
            <a:endParaRPr lang="en-US" altLang="en-US" sz="1000"/>
          </a:p>
        </p:txBody>
      </p:sp>
      <p:sp>
        <p:nvSpPr>
          <p:cNvPr id="24579" name="Rectangle 2"/>
          <p:cNvSpPr>
            <a:spLocks noGrp="1" noChangeArrowheads="1"/>
          </p:cNvSpPr>
          <p:nvPr>
            <p:ph type="title"/>
          </p:nvPr>
        </p:nvSpPr>
        <p:spPr/>
        <p:txBody>
          <a:bodyPr/>
          <a:lstStyle/>
          <a:p>
            <a:pPr eaLnBrk="1" hangingPunct="1"/>
            <a:r>
              <a:rPr lang="en-US" altLang="en-US"/>
              <a:t>Inheritance (continued)</a:t>
            </a:r>
          </a:p>
        </p:txBody>
      </p:sp>
      <p:sp>
        <p:nvSpPr>
          <p:cNvPr id="24580" name="Rectangle 3"/>
          <p:cNvSpPr>
            <a:spLocks noGrp="1" noChangeArrowheads="1"/>
          </p:cNvSpPr>
          <p:nvPr>
            <p:ph type="body" idx="1"/>
          </p:nvPr>
        </p:nvSpPr>
        <p:spPr>
          <a:xfrm>
            <a:off x="457200" y="1447800"/>
            <a:ext cx="7772400" cy="4876800"/>
          </a:xfrm>
        </p:spPr>
        <p:txBody>
          <a:bodyPr/>
          <a:lstStyle/>
          <a:p>
            <a:pPr eaLnBrk="1" hangingPunct="1"/>
            <a:r>
              <a:rPr lang="en-US" altLang="en-US" dirty="0"/>
              <a:t>General syntax of a derived class:</a:t>
            </a:r>
          </a:p>
          <a:p>
            <a:pPr eaLnBrk="1" hangingPunct="1"/>
            <a:endParaRPr lang="en-US" altLang="en-US" dirty="0"/>
          </a:p>
          <a:p>
            <a:pPr eaLnBrk="1" hangingPunct="1"/>
            <a:endParaRPr lang="en-US" altLang="en-US" dirty="0"/>
          </a:p>
          <a:p>
            <a:pPr lvl="1" eaLnBrk="1" hangingPunct="1"/>
            <a:r>
              <a:rPr lang="en-US" altLang="en-US" sz="2400" dirty="0"/>
              <a:t>Where </a:t>
            </a:r>
            <a:r>
              <a:rPr lang="en-US" altLang="en-US" sz="2400" dirty="0" err="1">
                <a:latin typeface="Courier New" charset="0"/>
              </a:rPr>
              <a:t>memberAccessSpecifier</a:t>
            </a:r>
            <a:r>
              <a:rPr lang="en-US" altLang="en-US" sz="2400" dirty="0"/>
              <a:t> is </a:t>
            </a:r>
            <a:r>
              <a:rPr lang="en-US" altLang="en-US" sz="2400" dirty="0">
                <a:solidFill>
                  <a:srgbClr val="3333FF"/>
                </a:solidFill>
                <a:latin typeface="Courier New" charset="0"/>
              </a:rPr>
              <a:t>public</a:t>
            </a:r>
            <a:r>
              <a:rPr lang="en-US" altLang="en-US" sz="2400" dirty="0"/>
              <a:t>, </a:t>
            </a:r>
            <a:r>
              <a:rPr lang="en-US" altLang="en-US" sz="2400" dirty="0">
                <a:solidFill>
                  <a:srgbClr val="3333FF"/>
                </a:solidFill>
                <a:latin typeface="Courier New" charset="0"/>
              </a:rPr>
              <a:t>protected</a:t>
            </a:r>
            <a:r>
              <a:rPr lang="en-US" altLang="en-US" sz="2400" dirty="0"/>
              <a:t>, or </a:t>
            </a:r>
            <a:r>
              <a:rPr lang="en-US" altLang="en-US" sz="2400" dirty="0">
                <a:solidFill>
                  <a:srgbClr val="3333FF"/>
                </a:solidFill>
                <a:latin typeface="Courier New" charset="0"/>
              </a:rPr>
              <a:t>private</a:t>
            </a:r>
            <a:r>
              <a:rPr lang="en-US" altLang="en-US" sz="2400" dirty="0"/>
              <a:t> (default) </a:t>
            </a:r>
          </a:p>
          <a:p>
            <a:pPr eaLnBrk="1" hangingPunct="1"/>
            <a:r>
              <a:rPr lang="en-US" altLang="en-US" dirty="0"/>
              <a:t>The </a:t>
            </a:r>
            <a:r>
              <a:rPr lang="en-US" altLang="en-US" dirty="0">
                <a:solidFill>
                  <a:srgbClr val="3333FF"/>
                </a:solidFill>
                <a:latin typeface="Courier New" charset="0"/>
              </a:rPr>
              <a:t>private</a:t>
            </a:r>
            <a:r>
              <a:rPr lang="en-US" altLang="en-US" dirty="0"/>
              <a:t> members of a base class are private to the base class</a:t>
            </a:r>
          </a:p>
          <a:p>
            <a:pPr lvl="1" eaLnBrk="1" hangingPunct="1"/>
            <a:r>
              <a:rPr lang="en-US" altLang="en-US" dirty="0"/>
              <a:t>Derived class cannot directly access them</a:t>
            </a:r>
          </a:p>
          <a:p>
            <a:pPr lvl="1" eaLnBrk="1" hangingPunct="1"/>
            <a:r>
              <a:rPr lang="en-US" altLang="en-US" dirty="0"/>
              <a:t>Ex.    </a:t>
            </a:r>
            <a:r>
              <a:rPr lang="en-US" altLang="en-US" sz="2400" dirty="0">
                <a:solidFill>
                  <a:srgbClr val="3333FF"/>
                </a:solidFill>
                <a:latin typeface="Courier New" charset="0"/>
              </a:rPr>
              <a:t> Class</a:t>
            </a:r>
            <a:r>
              <a:rPr lang="en-US" altLang="en-US" dirty="0"/>
              <a:t> </a:t>
            </a:r>
            <a:r>
              <a:rPr lang="en-US" altLang="en-US" dirty="0" err="1"/>
              <a:t>SonClass</a:t>
            </a:r>
            <a:r>
              <a:rPr lang="en-US" altLang="en-US" dirty="0"/>
              <a:t>: </a:t>
            </a:r>
            <a:r>
              <a:rPr lang="en-US" altLang="en-US" sz="2400" dirty="0">
                <a:solidFill>
                  <a:srgbClr val="3333FF"/>
                </a:solidFill>
                <a:latin typeface="Courier New" charset="0"/>
              </a:rPr>
              <a:t>public</a:t>
            </a:r>
            <a:r>
              <a:rPr lang="en-US" altLang="en-US" dirty="0"/>
              <a:t> </a:t>
            </a:r>
            <a:r>
              <a:rPr lang="en-US" altLang="en-US" dirty="0" err="1"/>
              <a:t>FatherClass</a:t>
            </a:r>
            <a:endParaRPr lang="en-US" altLang="en-US" dirty="0"/>
          </a:p>
          <a:p>
            <a:pPr lvl="1" eaLnBrk="1" hangingPunct="1">
              <a:buFont typeface="Arial" charset="0"/>
              <a:buNone/>
            </a:pPr>
            <a:r>
              <a:rPr lang="en-US" altLang="en-US" dirty="0"/>
              <a:t>			{                                                  };</a:t>
            </a:r>
          </a:p>
        </p:txBody>
      </p:sp>
      <p:pic>
        <p:nvPicPr>
          <p:cNvPr id="2458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05000"/>
            <a:ext cx="5614392" cy="86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5954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6.1.3 Defining a simple subclass (3)</a:t>
            </a:r>
          </a:p>
        </p:txBody>
      </p:sp>
      <p:sp>
        <p:nvSpPr>
          <p:cNvPr id="3" name="Content Placeholder 2"/>
          <p:cNvSpPr>
            <a:spLocks noGrp="1"/>
          </p:cNvSpPr>
          <p:nvPr>
            <p:ph idx="1"/>
          </p:nvPr>
        </p:nvSpPr>
        <p:spPr/>
        <p:txBody>
          <a:bodyPr>
            <a:noAutofit/>
          </a:bodyPr>
          <a:lstStyle/>
          <a:p>
            <a:pPr marL="0" indent="0">
              <a:buNone/>
            </a:pPr>
            <a:r>
              <a:rPr lang="en-US" sz="1600" dirty="0" smtClean="0"/>
              <a:t>If </a:t>
            </a:r>
            <a:r>
              <a:rPr lang="en-US" sz="1600" dirty="0"/>
              <a:t>we want to </a:t>
            </a:r>
            <a:r>
              <a:rPr lang="en-US" sz="1600" b="1" dirty="0"/>
              <a:t>define a class named Y as a subclass of a superclass named X</a:t>
            </a:r>
            <a:r>
              <a:rPr lang="en-US" sz="1600" dirty="0"/>
              <a:t>, we use the </a:t>
            </a:r>
            <a:r>
              <a:rPr lang="en-US" sz="1600" dirty="0" smtClean="0"/>
              <a:t>following </a:t>
            </a:r>
            <a:r>
              <a:rPr lang="en-US" sz="1600" dirty="0"/>
              <a:t>syntax </a:t>
            </a:r>
            <a:r>
              <a:rPr lang="en-US" sz="1600" dirty="0" smtClean="0"/>
              <a:t>→</a:t>
            </a:r>
          </a:p>
          <a:p>
            <a:pPr marL="0" indent="0">
              <a:buNone/>
            </a:pPr>
            <a:endParaRPr lang="en-US" sz="1600" dirty="0" smtClean="0"/>
          </a:p>
          <a:p>
            <a:pPr marL="0" indent="0">
              <a:buNone/>
            </a:pPr>
            <a:r>
              <a:rPr lang="en-US" sz="1600" dirty="0" smtClean="0"/>
              <a:t>The </a:t>
            </a:r>
            <a:r>
              <a:rPr lang="en-US" sz="1600" dirty="0"/>
              <a:t>difference from the notation we used before is in the fact that we have to:</a:t>
            </a:r>
          </a:p>
          <a:p>
            <a:pPr marL="0" indent="0">
              <a:buNone/>
            </a:pPr>
            <a:r>
              <a:rPr lang="en-US" sz="1600" dirty="0"/>
              <a:t>place </a:t>
            </a:r>
            <a:r>
              <a:rPr lang="en-US" sz="1600" b="1" dirty="0"/>
              <a:t>a colon</a:t>
            </a:r>
            <a:r>
              <a:rPr lang="en-US" sz="1600" dirty="0"/>
              <a:t> after the subclass class </a:t>
            </a:r>
            <a:r>
              <a:rPr lang="en-US" sz="1600" dirty="0" smtClean="0"/>
              <a:t>name</a:t>
            </a:r>
            <a:endParaRPr lang="en-US" sz="1600" dirty="0"/>
          </a:p>
          <a:p>
            <a:pPr marL="0" indent="0">
              <a:buNone/>
            </a:pPr>
            <a:r>
              <a:rPr lang="en-US" sz="1600" dirty="0"/>
              <a:t>optionally place a so-called </a:t>
            </a:r>
            <a:r>
              <a:rPr lang="en-US" sz="1600" b="1" dirty="0"/>
              <a:t>visibility </a:t>
            </a:r>
            <a:r>
              <a:rPr lang="en-US" sz="1600" b="1" dirty="0" err="1"/>
              <a:t>specifier</a:t>
            </a:r>
            <a:r>
              <a:rPr lang="en-US" sz="1600" dirty="0"/>
              <a:t> (we’ll return to this soon</a:t>
            </a:r>
            <a:r>
              <a:rPr lang="en-US" sz="1600" dirty="0" smtClean="0"/>
              <a:t>)</a:t>
            </a:r>
            <a:endParaRPr lang="en-US" sz="1600" dirty="0"/>
          </a:p>
          <a:p>
            <a:pPr marL="0" indent="0">
              <a:buNone/>
            </a:pPr>
            <a:r>
              <a:rPr lang="en-US" sz="1600" dirty="0"/>
              <a:t>add </a:t>
            </a:r>
            <a:r>
              <a:rPr lang="en-US" sz="1600" b="1" dirty="0"/>
              <a:t>a superclass </a:t>
            </a:r>
            <a:r>
              <a:rPr lang="en-US" sz="1600" b="1" dirty="0" smtClean="0"/>
              <a:t>name</a:t>
            </a:r>
            <a:endParaRPr lang="en-US" sz="1600" dirty="0"/>
          </a:p>
          <a:p>
            <a:pPr marL="0" indent="0">
              <a:buNone/>
            </a:pPr>
            <a:r>
              <a:rPr lang="en-US" sz="1600" dirty="0"/>
              <a:t>If there’s more than one superclass, we have to enlist them all using commas as separators, like this</a:t>
            </a:r>
            <a:r>
              <a:rPr lang="en-US" sz="1600" dirty="0" smtClean="0"/>
              <a:t>:</a:t>
            </a:r>
            <a:endParaRPr lang="en-US" sz="1600" dirty="0"/>
          </a:p>
          <a:p>
            <a:pPr marL="0" indent="0">
              <a:buNone/>
            </a:pPr>
            <a:r>
              <a:rPr lang="en-US" sz="1600" b="1" dirty="0"/>
              <a:t>class</a:t>
            </a:r>
            <a:r>
              <a:rPr lang="en-US" sz="1600" dirty="0"/>
              <a:t> A : X, Y, Z { … </a:t>
            </a:r>
            <a:r>
              <a:rPr lang="en-US" sz="1600" dirty="0" smtClean="0"/>
              <a:t>};</a:t>
            </a:r>
            <a:endParaRPr lang="en-US" sz="1600" dirty="0"/>
          </a:p>
          <a:p>
            <a:pPr marL="0" indent="0">
              <a:buNone/>
            </a:pPr>
            <a:r>
              <a:rPr lang="en-US" sz="1600" dirty="0"/>
              <a:t>Let’s start with the simplest possible case.</a:t>
            </a:r>
          </a:p>
          <a:p>
            <a:pPr marL="0" indent="0">
              <a:buNone/>
            </a:pPr>
            <a:r>
              <a:rPr lang="en-US" sz="1600" dirty="0"/>
              <a:t> </a:t>
            </a:r>
          </a:p>
        </p:txBody>
      </p:sp>
      <p:sp>
        <p:nvSpPr>
          <p:cNvPr id="4" name="Footer Placeholder 3"/>
          <p:cNvSpPr>
            <a:spLocks noGrp="1"/>
          </p:cNvSpPr>
          <p:nvPr>
            <p:ph type="ftr" sz="quarter" idx="11"/>
          </p:nvPr>
        </p:nvSpPr>
        <p:spPr/>
        <p:txBody>
          <a:bodyPr/>
          <a:lstStyle/>
          <a:p>
            <a:r>
              <a:rPr lang="en-US" smtClean="0"/>
              <a:t>refercence: www.netacad.com</a:t>
            </a:r>
            <a:endParaRPr lang="en-US"/>
          </a:p>
        </p:txBody>
      </p:sp>
      <p:pic>
        <p:nvPicPr>
          <p:cNvPr id="5" name="Picture 4"/>
          <p:cNvPicPr>
            <a:picLocks noChangeAspect="1"/>
          </p:cNvPicPr>
          <p:nvPr/>
        </p:nvPicPr>
        <p:blipFill>
          <a:blip r:embed="rId2"/>
          <a:stretch>
            <a:fillRect/>
          </a:stretch>
        </p:blipFill>
        <p:spPr>
          <a:xfrm>
            <a:off x="990600" y="2286000"/>
            <a:ext cx="3296552" cy="448457"/>
          </a:xfrm>
          <a:prstGeom prst="rect">
            <a:avLst/>
          </a:prstGeom>
        </p:spPr>
      </p:pic>
    </p:spTree>
    <p:extLst>
      <p:ext uri="{BB962C8B-B14F-4D97-AF65-F5344CB8AC3E}">
        <p14:creationId xmlns:p14="http://schemas.microsoft.com/office/powerpoint/2010/main" val="166823627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6.1.4 Defining a simple subclass (4)</a:t>
            </a:r>
          </a:p>
        </p:txBody>
      </p:sp>
      <p:sp>
        <p:nvSpPr>
          <p:cNvPr id="3" name="Content Placeholder 2"/>
          <p:cNvSpPr>
            <a:spLocks noGrp="1"/>
          </p:cNvSpPr>
          <p:nvPr>
            <p:ph idx="1"/>
          </p:nvPr>
        </p:nvSpPr>
        <p:spPr>
          <a:xfrm>
            <a:off x="611560" y="1524000"/>
            <a:ext cx="3749041" cy="4857328"/>
          </a:xfrm>
        </p:spPr>
        <p:txBody>
          <a:bodyPr>
            <a:noAutofit/>
          </a:bodyPr>
          <a:lstStyle/>
          <a:p>
            <a:pPr marL="0" indent="0">
              <a:buNone/>
            </a:pPr>
            <a:r>
              <a:rPr lang="en-US" sz="2000" dirty="0"/>
              <a:t>Take a look here → We’ve defined a class named </a:t>
            </a:r>
            <a:r>
              <a:rPr lang="en-US" sz="2000" i="1" dirty="0"/>
              <a:t>Sub</a:t>
            </a:r>
            <a:r>
              <a:rPr lang="en-US" sz="2000" dirty="0"/>
              <a:t>, which is a subclass of a class named </a:t>
            </a:r>
            <a:r>
              <a:rPr lang="en-US" sz="2000" i="1" dirty="0"/>
              <a:t>Super</a:t>
            </a:r>
            <a:r>
              <a:rPr lang="en-US" sz="2000" dirty="0"/>
              <a:t>. We may also say that the </a:t>
            </a:r>
            <a:r>
              <a:rPr lang="en-US" sz="2000" i="1" dirty="0"/>
              <a:t>Sub</a:t>
            </a:r>
            <a:r>
              <a:rPr lang="en-US" sz="2000" dirty="0"/>
              <a:t> class is derived from the </a:t>
            </a:r>
            <a:r>
              <a:rPr lang="en-US" sz="2000" i="1" dirty="0"/>
              <a:t>Super</a:t>
            </a:r>
            <a:r>
              <a:rPr lang="en-US" sz="2000" dirty="0"/>
              <a:t> class. </a:t>
            </a:r>
          </a:p>
          <a:p>
            <a:pPr marL="0" indent="0">
              <a:buNone/>
            </a:pPr>
            <a:r>
              <a:rPr lang="en-US" sz="2000" dirty="0"/>
              <a:t>The </a:t>
            </a:r>
            <a:r>
              <a:rPr lang="en-US" sz="2000" i="1" dirty="0"/>
              <a:t>Sub</a:t>
            </a:r>
            <a:r>
              <a:rPr lang="en-US" sz="2000" dirty="0"/>
              <a:t> class introduces neither new variables nor new functions. Does this mean that any object of the </a:t>
            </a:r>
            <a:r>
              <a:rPr lang="en-US" sz="2000" i="1" dirty="0"/>
              <a:t>Sub</a:t>
            </a:r>
            <a:r>
              <a:rPr lang="en-US" sz="2000" dirty="0"/>
              <a:t>class inherits all the traits of the </a:t>
            </a:r>
            <a:r>
              <a:rPr lang="en-US" sz="2000" i="1" dirty="0"/>
              <a:t>Super</a:t>
            </a:r>
            <a:r>
              <a:rPr lang="en-US" sz="2000" dirty="0"/>
              <a:t> class, being in fact a copy of the </a:t>
            </a:r>
            <a:r>
              <a:rPr lang="en-US" sz="2000" i="1" dirty="0"/>
              <a:t>Super</a:t>
            </a:r>
            <a:r>
              <a:rPr lang="en-US" sz="2000" dirty="0"/>
              <a:t> class’s objects?</a:t>
            </a:r>
          </a:p>
          <a:p>
            <a:pPr marL="0" indent="0">
              <a:buNone/>
            </a:pPr>
            <a:r>
              <a:rPr lang="en-US" sz="2000" dirty="0"/>
              <a:t>No. It doesn’t.</a:t>
            </a:r>
          </a:p>
          <a:p>
            <a:pPr marL="0" indent="0">
              <a:buNone/>
            </a:pPr>
            <a:r>
              <a:rPr lang="en-US" sz="2000" dirty="0"/>
              <a:t> </a:t>
            </a:r>
          </a:p>
        </p:txBody>
      </p:sp>
      <p:sp>
        <p:nvSpPr>
          <p:cNvPr id="4" name="Footer Placeholder 3"/>
          <p:cNvSpPr>
            <a:spLocks noGrp="1"/>
          </p:cNvSpPr>
          <p:nvPr>
            <p:ph type="ftr" sz="quarter" idx="11"/>
          </p:nvPr>
        </p:nvSpPr>
        <p:spPr/>
        <p:txBody>
          <a:bodyPr/>
          <a:lstStyle/>
          <a:p>
            <a:r>
              <a:rPr lang="en-US" smtClean="0"/>
              <a:t>refercence: www.netacad.com</a:t>
            </a:r>
            <a:endParaRPr lang="en-US"/>
          </a:p>
        </p:txBody>
      </p:sp>
      <p:pic>
        <p:nvPicPr>
          <p:cNvPr id="5" name="Picture 4"/>
          <p:cNvPicPr>
            <a:picLocks noChangeAspect="1"/>
          </p:cNvPicPr>
          <p:nvPr/>
        </p:nvPicPr>
        <p:blipFill>
          <a:blip r:embed="rId2"/>
          <a:stretch>
            <a:fillRect/>
          </a:stretch>
        </p:blipFill>
        <p:spPr>
          <a:xfrm>
            <a:off x="4800600" y="1821041"/>
            <a:ext cx="3954780" cy="4343400"/>
          </a:xfrm>
          <a:prstGeom prst="rect">
            <a:avLst/>
          </a:prstGeom>
        </p:spPr>
      </p:pic>
    </p:spTree>
    <p:extLst>
      <p:ext uri="{BB962C8B-B14F-4D97-AF65-F5344CB8AC3E}">
        <p14:creationId xmlns:p14="http://schemas.microsoft.com/office/powerpoint/2010/main" val="50052827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6.1.4 Defining a simple subclass (4</a:t>
            </a:r>
            <a:r>
              <a:rPr lang="en-US" dirty="0" smtClean="0"/>
              <a:t>) cont’d</a:t>
            </a:r>
            <a:endParaRPr lang="en-US" dirty="0"/>
          </a:p>
        </p:txBody>
      </p:sp>
      <p:sp>
        <p:nvSpPr>
          <p:cNvPr id="3" name="Content Placeholder 2"/>
          <p:cNvSpPr>
            <a:spLocks noGrp="1"/>
          </p:cNvSpPr>
          <p:nvPr>
            <p:ph idx="1"/>
          </p:nvPr>
        </p:nvSpPr>
        <p:spPr>
          <a:xfrm>
            <a:off x="822959" y="1769534"/>
            <a:ext cx="7543801" cy="4250266"/>
          </a:xfrm>
        </p:spPr>
        <p:txBody>
          <a:bodyPr>
            <a:noAutofit/>
          </a:bodyPr>
          <a:lstStyle/>
          <a:p>
            <a:pPr marL="0" indent="0">
              <a:lnSpc>
                <a:spcPct val="120000"/>
              </a:lnSpc>
              <a:buNone/>
            </a:pPr>
            <a:r>
              <a:rPr lang="en-US" sz="1800" dirty="0"/>
              <a:t>If we compile the following code, we’ll get nothing but compilation errors saying that the </a:t>
            </a:r>
            <a:r>
              <a:rPr lang="en-US" sz="1800" i="1" dirty="0"/>
              <a:t>put</a:t>
            </a:r>
            <a:r>
              <a:rPr lang="en-US" sz="1800" dirty="0"/>
              <a:t> and </a:t>
            </a:r>
            <a:r>
              <a:rPr lang="en-US" sz="1800" i="1" dirty="0"/>
              <a:t>get</a:t>
            </a:r>
            <a:r>
              <a:rPr lang="en-US" sz="1800" dirty="0"/>
              <a:t> methods are inaccessible. Why?</a:t>
            </a:r>
          </a:p>
          <a:p>
            <a:pPr marL="0" indent="0">
              <a:lnSpc>
                <a:spcPct val="120000"/>
              </a:lnSpc>
              <a:buNone/>
            </a:pPr>
            <a:r>
              <a:rPr lang="en-US" sz="1800" dirty="0"/>
              <a:t>When we </a:t>
            </a:r>
            <a:r>
              <a:rPr lang="en-US" sz="1800" b="1" dirty="0"/>
              <a:t>omit the visibility </a:t>
            </a:r>
            <a:r>
              <a:rPr lang="en-US" sz="1800" b="1" dirty="0" err="1"/>
              <a:t>specifier</a:t>
            </a:r>
            <a:r>
              <a:rPr lang="en-US" sz="1800" dirty="0"/>
              <a:t>, the compiler assumes that we’re going to apply a “</a:t>
            </a:r>
            <a:r>
              <a:rPr lang="en-US" sz="1800" b="1" dirty="0"/>
              <a:t>private inheritance</a:t>
            </a:r>
            <a:r>
              <a:rPr lang="en-US" sz="1800" dirty="0"/>
              <a:t>”. This means that </a:t>
            </a:r>
            <a:r>
              <a:rPr lang="en-US" sz="1800" b="1" dirty="0"/>
              <a:t>all public superclass components turn into private access, and private superclass components won't be accessible</a:t>
            </a:r>
            <a:r>
              <a:rPr lang="en-US" sz="1800" dirty="0"/>
              <a:t> at all. It consequently means that you’re not allowed to use the latter inside the subclass. </a:t>
            </a:r>
            <a:endParaRPr lang="en-US" sz="1800" dirty="0" smtClean="0"/>
          </a:p>
          <a:p>
            <a:pPr marL="0" indent="0">
              <a:lnSpc>
                <a:spcPct val="120000"/>
              </a:lnSpc>
              <a:buNone/>
            </a:pPr>
            <a:r>
              <a:rPr lang="en-US" sz="1800" dirty="0" smtClean="0"/>
              <a:t>This </a:t>
            </a:r>
            <a:r>
              <a:rPr lang="en-US" sz="1800" dirty="0"/>
              <a:t>is exactly what we want now.</a:t>
            </a:r>
          </a:p>
          <a:p>
            <a:endParaRPr lang="en-US" sz="1800" dirty="0"/>
          </a:p>
          <a:p>
            <a:endParaRPr lang="en-US" sz="1800"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68522220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6.1.4 Defining a simple subclass (4) cont’d</a:t>
            </a:r>
          </a:p>
        </p:txBody>
      </p:sp>
      <p:sp>
        <p:nvSpPr>
          <p:cNvPr id="3" name="Content Placeholder 2"/>
          <p:cNvSpPr>
            <a:spLocks noGrp="1"/>
          </p:cNvSpPr>
          <p:nvPr>
            <p:ph idx="1"/>
          </p:nvPr>
        </p:nvSpPr>
        <p:spPr/>
        <p:txBody>
          <a:bodyPr/>
          <a:lstStyle/>
          <a:p>
            <a:pPr marL="0" indent="0">
              <a:lnSpc>
                <a:spcPct val="120000"/>
              </a:lnSpc>
              <a:buNone/>
            </a:pPr>
            <a:r>
              <a:rPr lang="en-US" dirty="0"/>
              <a:t>We have to tell the compiler that </a:t>
            </a:r>
            <a:r>
              <a:rPr lang="en-US" b="1" dirty="0"/>
              <a:t>we want to preserve the previously used access policy</a:t>
            </a:r>
            <a:r>
              <a:rPr lang="en-US" dirty="0"/>
              <a:t>. </a:t>
            </a:r>
            <a:r>
              <a:rPr lang="en-US" dirty="0" smtClean="0"/>
              <a:t>We </a:t>
            </a:r>
            <a:r>
              <a:rPr lang="en-US" dirty="0"/>
              <a:t>do this by using a “public” visibility </a:t>
            </a:r>
            <a:r>
              <a:rPr lang="en-US" dirty="0" err="1"/>
              <a:t>specifier</a:t>
            </a:r>
            <a:r>
              <a:rPr lang="en-US" dirty="0"/>
              <a:t>:</a:t>
            </a:r>
          </a:p>
          <a:p>
            <a:pPr marL="0" indent="0">
              <a:lnSpc>
                <a:spcPct val="120000"/>
              </a:lnSpc>
              <a:buNone/>
            </a:pPr>
            <a:r>
              <a:rPr lang="en-US" b="1" dirty="0"/>
              <a:t>class</a:t>
            </a:r>
            <a:r>
              <a:rPr lang="en-US" dirty="0"/>
              <a:t> Sub : </a:t>
            </a:r>
            <a:r>
              <a:rPr lang="en-US" b="1" dirty="0"/>
              <a:t>public</a:t>
            </a:r>
            <a:r>
              <a:rPr lang="en-US" dirty="0"/>
              <a:t> Super {   };</a:t>
            </a:r>
          </a:p>
          <a:p>
            <a:pPr marL="0" indent="0">
              <a:lnSpc>
                <a:spcPct val="120000"/>
              </a:lnSpc>
              <a:buNone/>
            </a:pPr>
            <a:r>
              <a:rPr lang="en-US" dirty="0"/>
              <a:t>Don’t be misled: this doesn’t mean that the private components of the </a:t>
            </a:r>
            <a:r>
              <a:rPr lang="en-US" i="1" dirty="0"/>
              <a:t>Super</a:t>
            </a:r>
            <a:r>
              <a:rPr lang="en-US" dirty="0"/>
              <a:t>class (like the </a:t>
            </a:r>
            <a:r>
              <a:rPr lang="en-US" i="1" dirty="0" err="1"/>
              <a:t>storage</a:t>
            </a:r>
            <a:r>
              <a:rPr lang="en-US" dirty="0" err="1"/>
              <a:t>variable</a:t>
            </a:r>
            <a:r>
              <a:rPr lang="en-US" dirty="0"/>
              <a:t>) will magically turn into public ones. Private components will remain private, public components will remain public.</a:t>
            </a:r>
          </a:p>
          <a:p>
            <a:endParaRPr lang="en-US"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1722284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6.1.5 Defining a simple subclass (5)</a:t>
            </a:r>
          </a:p>
        </p:txBody>
      </p:sp>
      <p:sp>
        <p:nvSpPr>
          <p:cNvPr id="3" name="Content Placeholder 2"/>
          <p:cNvSpPr>
            <a:spLocks noGrp="1"/>
          </p:cNvSpPr>
          <p:nvPr>
            <p:ph idx="1"/>
          </p:nvPr>
        </p:nvSpPr>
        <p:spPr>
          <a:xfrm>
            <a:off x="822959" y="1845734"/>
            <a:ext cx="3749041" cy="4023360"/>
          </a:xfrm>
        </p:spPr>
        <p:txBody>
          <a:bodyPr>
            <a:normAutofit fontScale="85000" lnSpcReduction="10000"/>
          </a:bodyPr>
          <a:lstStyle/>
          <a:p>
            <a:pPr marL="0" indent="0">
              <a:buNone/>
            </a:pPr>
            <a:r>
              <a:rPr lang="en-US" dirty="0"/>
              <a:t>Objects of the </a:t>
            </a:r>
            <a:r>
              <a:rPr lang="en-US" i="1" dirty="0"/>
              <a:t>Sub</a:t>
            </a:r>
            <a:r>
              <a:rPr lang="en-US" dirty="0"/>
              <a:t> class may do almost the same things as their older siblings created from the </a:t>
            </a:r>
            <a:r>
              <a:rPr lang="en-US" i="1" dirty="0"/>
              <a:t>Super</a:t>
            </a:r>
            <a:r>
              <a:rPr lang="en-US" dirty="0"/>
              <a:t>class. We use the word ‘almost’ because being a subclass also means that </a:t>
            </a:r>
            <a:r>
              <a:rPr lang="en-US" b="1" dirty="0"/>
              <a:t>the class has lost access to the private components of the superclass</a:t>
            </a:r>
            <a:r>
              <a:rPr lang="en-US" dirty="0"/>
              <a:t>. We cannot write a member function of the </a:t>
            </a:r>
            <a:r>
              <a:rPr lang="en-US" i="1" dirty="0"/>
              <a:t>Sub</a:t>
            </a:r>
            <a:r>
              <a:rPr lang="en-US" dirty="0"/>
              <a:t> class which would be able to directly manipulate the </a:t>
            </a:r>
            <a:r>
              <a:rPr lang="en-US" i="1" dirty="0"/>
              <a:t>storage</a:t>
            </a:r>
            <a:r>
              <a:rPr lang="en-US" dirty="0"/>
              <a:t> variable.</a:t>
            </a:r>
          </a:p>
        </p:txBody>
      </p:sp>
      <p:sp>
        <p:nvSpPr>
          <p:cNvPr id="4" name="Footer Placeholder 3"/>
          <p:cNvSpPr>
            <a:spLocks noGrp="1"/>
          </p:cNvSpPr>
          <p:nvPr>
            <p:ph type="ftr" sz="quarter" idx="11"/>
          </p:nvPr>
        </p:nvSpPr>
        <p:spPr/>
        <p:txBody>
          <a:bodyPr/>
          <a:lstStyle/>
          <a:p>
            <a:r>
              <a:rPr lang="en-US" smtClean="0"/>
              <a:t>refercence: www.netacad.com</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6342" y="1845734"/>
            <a:ext cx="2590801" cy="4221432"/>
          </a:xfrm>
          <a:prstGeom prst="rect">
            <a:avLst/>
          </a:prstGeom>
        </p:spPr>
      </p:pic>
    </p:spTree>
    <p:extLst>
      <p:ext uri="{BB962C8B-B14F-4D97-AF65-F5344CB8AC3E}">
        <p14:creationId xmlns:p14="http://schemas.microsoft.com/office/powerpoint/2010/main" val="49882443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6.1.5 Defining a simple subclass (5</a:t>
            </a:r>
            <a:r>
              <a:rPr lang="en-US" dirty="0" smtClean="0"/>
              <a:t>) cont’d</a:t>
            </a:r>
            <a:endParaRPr lang="en-US" dirty="0"/>
          </a:p>
        </p:txBody>
      </p:sp>
      <p:sp>
        <p:nvSpPr>
          <p:cNvPr id="3" name="Content Placeholder 2"/>
          <p:cNvSpPr>
            <a:spLocks noGrp="1"/>
          </p:cNvSpPr>
          <p:nvPr>
            <p:ph idx="1"/>
          </p:nvPr>
        </p:nvSpPr>
        <p:spPr/>
        <p:txBody>
          <a:bodyPr>
            <a:normAutofit/>
          </a:bodyPr>
          <a:lstStyle/>
          <a:p>
            <a:pPr marL="0" indent="0">
              <a:buNone/>
            </a:pPr>
            <a:r>
              <a:rPr lang="en-US" dirty="0"/>
              <a:t>This is a very serious restriction. Is there any workaround?</a:t>
            </a:r>
          </a:p>
          <a:p>
            <a:pPr marL="0" indent="0">
              <a:buNone/>
            </a:pPr>
            <a:r>
              <a:rPr lang="en-US" dirty="0"/>
              <a:t>Yes</a:t>
            </a:r>
            <a:r>
              <a:rPr lang="en-US" dirty="0" smtClean="0"/>
              <a:t>.</a:t>
            </a:r>
            <a:endParaRPr lang="en-US" dirty="0"/>
          </a:p>
          <a:p>
            <a:pPr marL="0" indent="0">
              <a:buNone/>
            </a:pPr>
            <a:r>
              <a:rPr lang="en-US" dirty="0" smtClean="0"/>
              <a:t>There’s </a:t>
            </a:r>
            <a:r>
              <a:rPr lang="en-US" dirty="0"/>
              <a:t>the third access level we haven’t mentioned yet. It’s called “</a:t>
            </a:r>
            <a:r>
              <a:rPr lang="en-US" b="1" dirty="0"/>
              <a:t>protected</a:t>
            </a:r>
            <a:r>
              <a:rPr lang="en-US" dirty="0"/>
              <a:t>”.</a:t>
            </a:r>
          </a:p>
          <a:p>
            <a:pPr marL="0" indent="0">
              <a:buNone/>
            </a:pPr>
            <a:r>
              <a:rPr lang="en-US" dirty="0"/>
              <a:t>The keyword </a:t>
            </a:r>
            <a:r>
              <a:rPr lang="en-US" i="1" dirty="0"/>
              <a:t>protected</a:t>
            </a:r>
            <a:r>
              <a:rPr lang="en-US" dirty="0"/>
              <a:t> means that any component marked with it </a:t>
            </a:r>
            <a:r>
              <a:rPr lang="en-US" b="1" dirty="0"/>
              <a:t>behaves like a public component when used by any of the subclasses and looks like a private component to the rest of the world</a:t>
            </a:r>
            <a:r>
              <a:rPr lang="en-US" dirty="0"/>
              <a:t>. </a:t>
            </a:r>
          </a:p>
          <a:p>
            <a:pPr marL="0" indent="0">
              <a:buNone/>
            </a:pPr>
            <a:r>
              <a:rPr lang="en-US" dirty="0"/>
              <a:t>We should add that this is true only for publicly inherited classes (like the </a:t>
            </a:r>
            <a:r>
              <a:rPr lang="en-US" i="1" dirty="0"/>
              <a:t>Super</a:t>
            </a:r>
            <a:r>
              <a:rPr lang="en-US" dirty="0"/>
              <a:t> class in our </a:t>
            </a:r>
            <a:r>
              <a:rPr lang="en-US" dirty="0" smtClean="0"/>
              <a:t>example previous example)</a:t>
            </a:r>
            <a:endParaRPr lang="en-US" dirty="0"/>
          </a:p>
          <a:p>
            <a:pPr marL="0" indent="0">
              <a:buNone/>
            </a:pPr>
            <a:r>
              <a:rPr lang="en-US" dirty="0"/>
              <a:t>Let’s make use of the keyword right now.</a:t>
            </a:r>
          </a:p>
          <a:p>
            <a:endParaRPr lang="en-US"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211358799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6.1.6 Defining a simple subclass (6)</a:t>
            </a:r>
          </a:p>
        </p:txBody>
      </p:sp>
      <p:sp>
        <p:nvSpPr>
          <p:cNvPr id="3" name="Content Placeholder 2"/>
          <p:cNvSpPr>
            <a:spLocks noGrp="1"/>
          </p:cNvSpPr>
          <p:nvPr>
            <p:ph idx="1"/>
          </p:nvPr>
        </p:nvSpPr>
        <p:spPr>
          <a:xfrm>
            <a:off x="822959" y="1845734"/>
            <a:ext cx="3901441" cy="4326466"/>
          </a:xfrm>
        </p:spPr>
        <p:txBody>
          <a:bodyPr>
            <a:noAutofit/>
          </a:bodyPr>
          <a:lstStyle/>
          <a:p>
            <a:pPr marL="0" indent="0">
              <a:lnSpc>
                <a:spcPct val="100000"/>
              </a:lnSpc>
              <a:buNone/>
            </a:pPr>
            <a:r>
              <a:rPr lang="en-US" sz="1400" dirty="0"/>
              <a:t>As you can see in the example code → we’ve added some new functionality to the </a:t>
            </a:r>
            <a:r>
              <a:rPr lang="en-US" sz="1400" i="1" dirty="0"/>
              <a:t>Sub</a:t>
            </a:r>
            <a:r>
              <a:rPr lang="en-US" sz="1400" dirty="0"/>
              <a:t> class.</a:t>
            </a:r>
          </a:p>
          <a:p>
            <a:pPr marL="0" indent="0">
              <a:lnSpc>
                <a:spcPct val="100000"/>
              </a:lnSpc>
              <a:buNone/>
            </a:pPr>
            <a:r>
              <a:rPr lang="en-US" sz="1400" dirty="0"/>
              <a:t>We’ve added the </a:t>
            </a:r>
            <a:r>
              <a:rPr lang="en-US" sz="1400" i="1" dirty="0"/>
              <a:t>print</a:t>
            </a:r>
            <a:r>
              <a:rPr lang="en-US" sz="1400" dirty="0"/>
              <a:t> function. It isn’t especially sophisticated, but it does one important thing: it accesses the </a:t>
            </a:r>
            <a:r>
              <a:rPr lang="en-US" sz="1400" i="1" dirty="0"/>
              <a:t>storage</a:t>
            </a:r>
            <a:r>
              <a:rPr lang="en-US" sz="1400" dirty="0"/>
              <a:t> variable from the Superclass. This wouldn’t be possible if the variable was declared as </a:t>
            </a:r>
            <a:r>
              <a:rPr lang="en-US" sz="1400" b="1" dirty="0"/>
              <a:t>private</a:t>
            </a:r>
            <a:r>
              <a:rPr lang="en-US" sz="1400" dirty="0"/>
              <a:t>.</a:t>
            </a:r>
          </a:p>
          <a:p>
            <a:pPr marL="0" indent="0">
              <a:lnSpc>
                <a:spcPct val="100000"/>
              </a:lnSpc>
              <a:buNone/>
            </a:pPr>
            <a:r>
              <a:rPr lang="en-US" sz="1400" dirty="0"/>
              <a:t> </a:t>
            </a:r>
            <a:r>
              <a:rPr lang="en-US" sz="1400" dirty="0" smtClean="0"/>
              <a:t>In </a:t>
            </a:r>
            <a:r>
              <a:rPr lang="en-US" sz="1400" dirty="0"/>
              <a:t>the </a:t>
            </a:r>
            <a:r>
              <a:rPr lang="en-US" sz="1400" i="1" dirty="0"/>
              <a:t>main</a:t>
            </a:r>
            <a:r>
              <a:rPr lang="en-US" sz="1400" dirty="0"/>
              <a:t> function scope, the variable remains hidden anyway. You mustn’t write anything like this</a:t>
            </a:r>
            <a:r>
              <a:rPr lang="en-US" sz="1400" dirty="0" smtClean="0"/>
              <a:t>:     </a:t>
            </a:r>
          </a:p>
          <a:p>
            <a:pPr marL="0" indent="0">
              <a:lnSpc>
                <a:spcPct val="100000"/>
              </a:lnSpc>
              <a:buNone/>
            </a:pPr>
            <a:r>
              <a:rPr lang="en-US" sz="1400" dirty="0" smtClean="0"/>
              <a:t> </a:t>
            </a:r>
            <a:r>
              <a:rPr lang="en-US" sz="1400" dirty="0" err="1" smtClean="0">
                <a:solidFill>
                  <a:srgbClr val="FF0000"/>
                </a:solidFill>
              </a:rPr>
              <a:t>object.storage</a:t>
            </a:r>
            <a:r>
              <a:rPr lang="en-US" sz="1400" dirty="0" smtClean="0">
                <a:solidFill>
                  <a:srgbClr val="FF0000"/>
                </a:solidFill>
              </a:rPr>
              <a:t> </a:t>
            </a:r>
            <a:r>
              <a:rPr lang="en-US" sz="1400" dirty="0">
                <a:solidFill>
                  <a:srgbClr val="FF0000"/>
                </a:solidFill>
              </a:rPr>
              <a:t>= 0;</a:t>
            </a:r>
          </a:p>
          <a:p>
            <a:pPr marL="0" indent="0">
              <a:lnSpc>
                <a:spcPct val="100000"/>
              </a:lnSpc>
              <a:buNone/>
            </a:pPr>
            <a:r>
              <a:rPr lang="en-US" sz="1400" dirty="0" smtClean="0"/>
              <a:t>The </a:t>
            </a:r>
            <a:r>
              <a:rPr lang="en-US" sz="1400" dirty="0"/>
              <a:t>compiler will be very stubborn about this</a:t>
            </a:r>
            <a:r>
              <a:rPr lang="en-US" sz="1400" dirty="0" smtClean="0"/>
              <a:t>.</a:t>
            </a:r>
            <a:endParaRPr lang="en-US" sz="1400" dirty="0"/>
          </a:p>
          <a:p>
            <a:pPr marL="0" indent="0">
              <a:lnSpc>
                <a:spcPct val="100000"/>
              </a:lnSpc>
              <a:buNone/>
            </a:pPr>
            <a:r>
              <a:rPr lang="en-US" sz="1400" dirty="0"/>
              <a:t>We almost forgot to mention that our new program will produce the following output</a:t>
            </a:r>
            <a:r>
              <a:rPr lang="en-US" sz="1400" dirty="0" smtClean="0"/>
              <a:t>:</a:t>
            </a:r>
            <a:endParaRPr lang="en-US" sz="1400" dirty="0"/>
          </a:p>
          <a:p>
            <a:pPr marL="0" indent="0">
              <a:lnSpc>
                <a:spcPct val="100000"/>
              </a:lnSpc>
              <a:buNone/>
            </a:pPr>
            <a:r>
              <a:rPr lang="en-US" sz="1400" dirty="0"/>
              <a:t>storage = 101</a:t>
            </a:r>
          </a:p>
          <a:p>
            <a:pPr marL="0" indent="0">
              <a:buNone/>
            </a:pPr>
            <a:endParaRPr lang="en-US" sz="1400"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pic>
        <p:nvPicPr>
          <p:cNvPr id="5" name="Picture 4" descr="Screen Shot 2018-09-14 at 8.27.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1828800"/>
            <a:ext cx="3581285" cy="4165600"/>
          </a:xfrm>
          <a:prstGeom prst="rect">
            <a:avLst/>
          </a:prstGeom>
        </p:spPr>
      </p:pic>
    </p:spTree>
    <p:extLst>
      <p:ext uri="{BB962C8B-B14F-4D97-AF65-F5344CB8AC3E}">
        <p14:creationId xmlns:p14="http://schemas.microsoft.com/office/powerpoint/2010/main" val="15464605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7" name="Rectangle 7"/>
          <p:cNvSpPr>
            <a:spLocks noChangeArrowheads="1"/>
          </p:cNvSpPr>
          <p:nvPr/>
        </p:nvSpPr>
        <p:spPr bwMode="auto">
          <a:xfrm>
            <a:off x="5867400" y="304800"/>
            <a:ext cx="2133600" cy="1981200"/>
          </a:xfrm>
          <a:prstGeom prst="rect">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97288" name="Rectangle 8"/>
          <p:cNvSpPr>
            <a:spLocks noChangeArrowheads="1"/>
          </p:cNvSpPr>
          <p:nvPr/>
        </p:nvSpPr>
        <p:spPr bwMode="auto">
          <a:xfrm>
            <a:off x="6096000" y="381000"/>
            <a:ext cx="990600" cy="304800"/>
          </a:xfrm>
          <a:prstGeom prst="rect">
            <a:avLst/>
          </a:prstGeom>
          <a:solidFill>
            <a:srgbClr val="FFFF00"/>
          </a:solidFill>
          <a:ln w="9525">
            <a:solidFill>
              <a:schemeClr val="tx1"/>
            </a:solidFill>
            <a:miter lim="800000"/>
            <a:headEnd/>
            <a:tailEnd/>
          </a:ln>
          <a:effectLst/>
          <a:extLst/>
        </p:spPr>
        <p:txBody>
          <a:bodyPr wrap="none" anchor="ctr"/>
          <a:lstStyle/>
          <a:p>
            <a:pPr eaLnBrk="1" hangingPunct="1">
              <a:defRPr/>
            </a:pPr>
            <a:endParaRPr lang="en-US"/>
          </a:p>
        </p:txBody>
      </p:sp>
      <p:sp>
        <p:nvSpPr>
          <p:cNvPr id="97289" name="Rectangle 9"/>
          <p:cNvSpPr>
            <a:spLocks noChangeArrowheads="1"/>
          </p:cNvSpPr>
          <p:nvPr/>
        </p:nvSpPr>
        <p:spPr bwMode="auto">
          <a:xfrm>
            <a:off x="6096000" y="838200"/>
            <a:ext cx="990600" cy="304800"/>
          </a:xfrm>
          <a:prstGeom prst="rect">
            <a:avLst/>
          </a:prstGeom>
          <a:solidFill>
            <a:srgbClr val="FFFF00"/>
          </a:solidFill>
          <a:ln w="9525">
            <a:solidFill>
              <a:schemeClr val="tx1"/>
            </a:solidFill>
            <a:miter lim="800000"/>
            <a:headEnd/>
            <a:tailEnd/>
          </a:ln>
          <a:effectLst/>
          <a:extLst/>
        </p:spPr>
        <p:txBody>
          <a:bodyPr wrap="none" anchor="ctr"/>
          <a:lstStyle/>
          <a:p>
            <a:pPr eaLnBrk="1" hangingPunct="1">
              <a:defRPr/>
            </a:pPr>
            <a:endParaRPr lang="en-US"/>
          </a:p>
        </p:txBody>
      </p:sp>
      <p:sp>
        <p:nvSpPr>
          <p:cNvPr id="97290" name="Rectangle 10"/>
          <p:cNvSpPr>
            <a:spLocks noChangeArrowheads="1"/>
          </p:cNvSpPr>
          <p:nvPr/>
        </p:nvSpPr>
        <p:spPr bwMode="auto">
          <a:xfrm>
            <a:off x="6096000" y="1295400"/>
            <a:ext cx="990600" cy="304800"/>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97291" name="Oval 11"/>
          <p:cNvSpPr>
            <a:spLocks noChangeArrowheads="1"/>
          </p:cNvSpPr>
          <p:nvPr/>
        </p:nvSpPr>
        <p:spPr bwMode="auto">
          <a:xfrm>
            <a:off x="5943600" y="1676400"/>
            <a:ext cx="1905000" cy="533400"/>
          </a:xfrm>
          <a:prstGeom prst="ellipse">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97292" name="Text Box 12"/>
          <p:cNvSpPr txBox="1">
            <a:spLocks noChangeArrowheads="1"/>
          </p:cNvSpPr>
          <p:nvPr/>
        </p:nvSpPr>
        <p:spPr bwMode="auto">
          <a:xfrm>
            <a:off x="8016875" y="414528"/>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t>objA</a:t>
            </a:r>
            <a:endParaRPr lang="en-US" altLang="en-US" dirty="0"/>
          </a:p>
        </p:txBody>
      </p:sp>
      <p:sp>
        <p:nvSpPr>
          <p:cNvPr id="97293" name="Text Box 13"/>
          <p:cNvSpPr txBox="1">
            <a:spLocks noChangeArrowheads="1"/>
          </p:cNvSpPr>
          <p:nvPr/>
        </p:nvSpPr>
        <p:spPr bwMode="auto">
          <a:xfrm>
            <a:off x="7239000" y="381000"/>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x</a:t>
            </a:r>
          </a:p>
        </p:txBody>
      </p:sp>
      <p:sp>
        <p:nvSpPr>
          <p:cNvPr id="97294" name="Text Box 14"/>
          <p:cNvSpPr txBox="1">
            <a:spLocks noChangeArrowheads="1"/>
          </p:cNvSpPr>
          <p:nvPr/>
        </p:nvSpPr>
        <p:spPr bwMode="auto">
          <a:xfrm>
            <a:off x="7239000" y="838200"/>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y</a:t>
            </a:r>
          </a:p>
        </p:txBody>
      </p:sp>
      <p:sp>
        <p:nvSpPr>
          <p:cNvPr id="97295" name="Text Box 15"/>
          <p:cNvSpPr txBox="1">
            <a:spLocks noChangeArrowheads="1"/>
          </p:cNvSpPr>
          <p:nvPr/>
        </p:nvSpPr>
        <p:spPr bwMode="auto">
          <a:xfrm>
            <a:off x="7239000" y="1295400"/>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z</a:t>
            </a:r>
          </a:p>
        </p:txBody>
      </p:sp>
      <p:sp>
        <p:nvSpPr>
          <p:cNvPr id="97296" name="Text Box 16"/>
          <p:cNvSpPr txBox="1">
            <a:spLocks noChangeArrowheads="1"/>
          </p:cNvSpPr>
          <p:nvPr/>
        </p:nvSpPr>
        <p:spPr bwMode="auto">
          <a:xfrm>
            <a:off x="6553200" y="1600200"/>
            <a:ext cx="762000"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defRPr/>
            </a:pPr>
            <a:r>
              <a:rPr lang="en-US" altLang="en-US" sz="1400" b="1"/>
              <a:t>printA</a:t>
            </a:r>
          </a:p>
          <a:p>
            <a:pPr algn="ctr" eaLnBrk="1" hangingPunct="1">
              <a:spcBef>
                <a:spcPct val="50000"/>
              </a:spcBef>
              <a:defRPr/>
            </a:pPr>
            <a:r>
              <a:rPr lang="en-US" altLang="en-US" sz="1400" b="1"/>
              <a:t>setA</a:t>
            </a:r>
          </a:p>
        </p:txBody>
      </p:sp>
      <p:sp>
        <p:nvSpPr>
          <p:cNvPr id="97297" name="Rectangle 17"/>
          <p:cNvSpPr>
            <a:spLocks noChangeArrowheads="1"/>
          </p:cNvSpPr>
          <p:nvPr/>
        </p:nvSpPr>
        <p:spPr bwMode="auto">
          <a:xfrm>
            <a:off x="5943600" y="2895600"/>
            <a:ext cx="2209800" cy="3810000"/>
          </a:xfrm>
          <a:prstGeom prst="rect">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97298" name="Rectangle 18"/>
          <p:cNvSpPr>
            <a:spLocks noChangeArrowheads="1"/>
          </p:cNvSpPr>
          <p:nvPr/>
        </p:nvSpPr>
        <p:spPr bwMode="auto">
          <a:xfrm>
            <a:off x="6172200" y="2971800"/>
            <a:ext cx="990600" cy="304800"/>
          </a:xfrm>
          <a:prstGeom prst="rect">
            <a:avLst/>
          </a:prstGeom>
          <a:solidFill>
            <a:srgbClr val="FFFF00"/>
          </a:solidFill>
          <a:ln w="9525">
            <a:solidFill>
              <a:schemeClr val="tx1"/>
            </a:solidFill>
            <a:miter lim="800000"/>
            <a:headEnd/>
            <a:tailEnd/>
          </a:ln>
          <a:effectLst/>
          <a:extLst/>
        </p:spPr>
        <p:txBody>
          <a:bodyPr wrap="none" anchor="ctr"/>
          <a:lstStyle/>
          <a:p>
            <a:pPr eaLnBrk="1" hangingPunct="1">
              <a:defRPr/>
            </a:pPr>
            <a:endParaRPr lang="en-US"/>
          </a:p>
        </p:txBody>
      </p:sp>
      <p:sp>
        <p:nvSpPr>
          <p:cNvPr id="97300" name="Rectangle 20"/>
          <p:cNvSpPr>
            <a:spLocks noChangeArrowheads="1"/>
          </p:cNvSpPr>
          <p:nvPr/>
        </p:nvSpPr>
        <p:spPr bwMode="auto">
          <a:xfrm>
            <a:off x="6172200" y="3429000"/>
            <a:ext cx="990600" cy="304800"/>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97301" name="Oval 21"/>
          <p:cNvSpPr>
            <a:spLocks noChangeArrowheads="1"/>
          </p:cNvSpPr>
          <p:nvPr/>
        </p:nvSpPr>
        <p:spPr bwMode="auto">
          <a:xfrm>
            <a:off x="5943600" y="3948113"/>
            <a:ext cx="1905000" cy="623887"/>
          </a:xfrm>
          <a:prstGeom prst="ellipse">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97302" name="Text Box 22"/>
          <p:cNvSpPr txBox="1">
            <a:spLocks noChangeArrowheads="1"/>
          </p:cNvSpPr>
          <p:nvPr/>
        </p:nvSpPr>
        <p:spPr bwMode="auto">
          <a:xfrm>
            <a:off x="8153400" y="28194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t>objB</a:t>
            </a:r>
          </a:p>
        </p:txBody>
      </p:sp>
      <p:sp>
        <p:nvSpPr>
          <p:cNvPr id="97303" name="Text Box 23"/>
          <p:cNvSpPr txBox="1">
            <a:spLocks noChangeArrowheads="1"/>
          </p:cNvSpPr>
          <p:nvPr/>
        </p:nvSpPr>
        <p:spPr bwMode="auto">
          <a:xfrm>
            <a:off x="7315200" y="29718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var1</a:t>
            </a:r>
          </a:p>
        </p:txBody>
      </p:sp>
      <p:sp>
        <p:nvSpPr>
          <p:cNvPr id="97306" name="Text Box 26"/>
          <p:cNvSpPr txBox="1">
            <a:spLocks noChangeArrowheads="1"/>
          </p:cNvSpPr>
          <p:nvPr/>
        </p:nvSpPr>
        <p:spPr bwMode="auto">
          <a:xfrm>
            <a:off x="6553200" y="3962400"/>
            <a:ext cx="762000"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defRPr/>
            </a:pPr>
            <a:r>
              <a:rPr lang="en-US" altLang="en-US" sz="1400" b="1"/>
              <a:t>printB</a:t>
            </a:r>
          </a:p>
          <a:p>
            <a:pPr algn="ctr" eaLnBrk="1" hangingPunct="1">
              <a:spcBef>
                <a:spcPct val="50000"/>
              </a:spcBef>
              <a:defRPr/>
            </a:pPr>
            <a:r>
              <a:rPr lang="en-US" altLang="en-US" sz="1400" b="1"/>
              <a:t>setB</a:t>
            </a:r>
          </a:p>
        </p:txBody>
      </p:sp>
      <p:sp>
        <p:nvSpPr>
          <p:cNvPr id="97308" name="Text Box 28"/>
          <p:cNvSpPr txBox="1">
            <a:spLocks noChangeArrowheads="1"/>
          </p:cNvSpPr>
          <p:nvPr/>
        </p:nvSpPr>
        <p:spPr bwMode="auto">
          <a:xfrm>
            <a:off x="7315200" y="34290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var2</a:t>
            </a:r>
          </a:p>
        </p:txBody>
      </p:sp>
      <p:pic>
        <p:nvPicPr>
          <p:cNvPr id="25620" name="Picture 36" descr="untitl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5851525" cy="6629400"/>
          </a:xfrm>
        </p:spPr>
      </p:pic>
      <p:sp>
        <p:nvSpPr>
          <p:cNvPr id="97317" name="Rectangle 37"/>
          <p:cNvSpPr>
            <a:spLocks noChangeArrowheads="1"/>
          </p:cNvSpPr>
          <p:nvPr/>
        </p:nvSpPr>
        <p:spPr bwMode="auto">
          <a:xfrm>
            <a:off x="6070600" y="4724400"/>
            <a:ext cx="1854200" cy="1828800"/>
          </a:xfrm>
          <a:prstGeom prst="rect">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97318" name="Rectangle 38"/>
          <p:cNvSpPr>
            <a:spLocks noChangeArrowheads="1"/>
          </p:cNvSpPr>
          <p:nvPr/>
        </p:nvSpPr>
        <p:spPr bwMode="auto">
          <a:xfrm>
            <a:off x="6194425" y="4800600"/>
            <a:ext cx="892175" cy="269875"/>
          </a:xfrm>
          <a:prstGeom prst="rect">
            <a:avLst/>
          </a:prstGeom>
          <a:solidFill>
            <a:srgbClr val="FFFF00"/>
          </a:solidFill>
          <a:ln w="9525">
            <a:solidFill>
              <a:schemeClr val="tx1"/>
            </a:solidFill>
            <a:miter lim="800000"/>
            <a:headEnd/>
            <a:tailEnd/>
          </a:ln>
          <a:effectLst/>
          <a:extLst/>
        </p:spPr>
        <p:txBody>
          <a:bodyPr wrap="none" anchor="ctr"/>
          <a:lstStyle/>
          <a:p>
            <a:pPr eaLnBrk="1" hangingPunct="1">
              <a:defRPr/>
            </a:pPr>
            <a:endParaRPr lang="en-US"/>
          </a:p>
        </p:txBody>
      </p:sp>
      <p:sp>
        <p:nvSpPr>
          <p:cNvPr id="97319" name="Rectangle 39"/>
          <p:cNvSpPr>
            <a:spLocks noChangeArrowheads="1"/>
          </p:cNvSpPr>
          <p:nvPr/>
        </p:nvSpPr>
        <p:spPr bwMode="auto">
          <a:xfrm>
            <a:off x="6194425" y="5181600"/>
            <a:ext cx="892175" cy="269875"/>
          </a:xfrm>
          <a:prstGeom prst="rect">
            <a:avLst/>
          </a:prstGeom>
          <a:solidFill>
            <a:srgbClr val="FFFF00"/>
          </a:solidFill>
          <a:ln w="9525">
            <a:solidFill>
              <a:schemeClr val="tx1"/>
            </a:solidFill>
            <a:miter lim="800000"/>
            <a:headEnd/>
            <a:tailEnd/>
          </a:ln>
          <a:effectLst/>
          <a:extLst/>
        </p:spPr>
        <p:txBody>
          <a:bodyPr wrap="none" anchor="ctr"/>
          <a:lstStyle/>
          <a:p>
            <a:pPr eaLnBrk="1" hangingPunct="1">
              <a:defRPr/>
            </a:pPr>
            <a:endParaRPr lang="en-US"/>
          </a:p>
        </p:txBody>
      </p:sp>
      <p:sp>
        <p:nvSpPr>
          <p:cNvPr id="97320" name="Rectangle 40"/>
          <p:cNvSpPr>
            <a:spLocks noChangeArrowheads="1"/>
          </p:cNvSpPr>
          <p:nvPr/>
        </p:nvSpPr>
        <p:spPr bwMode="auto">
          <a:xfrm>
            <a:off x="6194425" y="5562600"/>
            <a:ext cx="892175" cy="26987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97321" name="Oval 41"/>
          <p:cNvSpPr>
            <a:spLocks noChangeArrowheads="1"/>
          </p:cNvSpPr>
          <p:nvPr/>
        </p:nvSpPr>
        <p:spPr bwMode="auto">
          <a:xfrm>
            <a:off x="6096000" y="5929313"/>
            <a:ext cx="1752600" cy="547687"/>
          </a:xfrm>
          <a:prstGeom prst="ellipse">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97322" name="Text Box 42"/>
          <p:cNvSpPr txBox="1">
            <a:spLocks noChangeArrowheads="1"/>
          </p:cNvSpPr>
          <p:nvPr/>
        </p:nvSpPr>
        <p:spPr bwMode="auto">
          <a:xfrm>
            <a:off x="7269163" y="4800600"/>
            <a:ext cx="2746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x</a:t>
            </a:r>
          </a:p>
        </p:txBody>
      </p:sp>
      <p:sp>
        <p:nvSpPr>
          <p:cNvPr id="97323" name="Text Box 43"/>
          <p:cNvSpPr txBox="1">
            <a:spLocks noChangeArrowheads="1"/>
          </p:cNvSpPr>
          <p:nvPr/>
        </p:nvSpPr>
        <p:spPr bwMode="auto">
          <a:xfrm>
            <a:off x="7269163" y="5105400"/>
            <a:ext cx="2746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y</a:t>
            </a:r>
          </a:p>
        </p:txBody>
      </p:sp>
      <p:sp>
        <p:nvSpPr>
          <p:cNvPr id="97324" name="Text Box 44"/>
          <p:cNvSpPr txBox="1">
            <a:spLocks noChangeArrowheads="1"/>
          </p:cNvSpPr>
          <p:nvPr/>
        </p:nvSpPr>
        <p:spPr bwMode="auto">
          <a:xfrm>
            <a:off x="7269163" y="5486400"/>
            <a:ext cx="2746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z</a:t>
            </a:r>
          </a:p>
        </p:txBody>
      </p:sp>
      <p:sp>
        <p:nvSpPr>
          <p:cNvPr id="97325" name="Text Box 45"/>
          <p:cNvSpPr txBox="1">
            <a:spLocks noChangeArrowheads="1"/>
          </p:cNvSpPr>
          <p:nvPr/>
        </p:nvSpPr>
        <p:spPr bwMode="auto">
          <a:xfrm>
            <a:off x="6477000" y="5927725"/>
            <a:ext cx="990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defRPr/>
            </a:pPr>
            <a:r>
              <a:rPr lang="en-US" altLang="en-US" sz="1200" b="1"/>
              <a:t>printA</a:t>
            </a:r>
          </a:p>
          <a:p>
            <a:pPr algn="ctr" eaLnBrk="1" hangingPunct="1">
              <a:spcBef>
                <a:spcPct val="50000"/>
              </a:spcBef>
              <a:defRPr/>
            </a:pPr>
            <a:r>
              <a:rPr lang="en-US" altLang="en-US" sz="1200" b="1"/>
              <a:t>setA</a:t>
            </a:r>
          </a:p>
        </p:txBody>
      </p:sp>
      <p:sp>
        <p:nvSpPr>
          <p:cNvPr id="97326" name="Text Box 46"/>
          <p:cNvSpPr txBox="1">
            <a:spLocks noChangeArrowheads="1"/>
          </p:cNvSpPr>
          <p:nvPr/>
        </p:nvSpPr>
        <p:spPr bwMode="auto">
          <a:xfrm>
            <a:off x="7848600" y="4572000"/>
            <a:ext cx="304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t>A</a:t>
            </a:r>
          </a:p>
        </p:txBody>
      </p:sp>
      <p:sp>
        <p:nvSpPr>
          <p:cNvPr id="97327" name="Text Box 47"/>
          <p:cNvSpPr txBox="1">
            <a:spLocks noChangeArrowheads="1"/>
          </p:cNvSpPr>
          <p:nvPr/>
        </p:nvSpPr>
        <p:spPr bwMode="auto">
          <a:xfrm>
            <a:off x="1905000" y="685800"/>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solidFill>
                  <a:srgbClr val="FF33CC"/>
                </a:solidFill>
                <a:latin typeface="Comic Sans MS" charset="0"/>
              </a:rPr>
              <a:t>Base </a:t>
            </a:r>
          </a:p>
        </p:txBody>
      </p:sp>
      <p:sp>
        <p:nvSpPr>
          <p:cNvPr id="97328" name="Text Box 48"/>
          <p:cNvSpPr txBox="1">
            <a:spLocks noChangeArrowheads="1"/>
          </p:cNvSpPr>
          <p:nvPr/>
        </p:nvSpPr>
        <p:spPr bwMode="auto">
          <a:xfrm>
            <a:off x="2209800" y="3124200"/>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solidFill>
                  <a:srgbClr val="FF33CC"/>
                </a:solidFill>
                <a:latin typeface="Comic Sans MS" charset="0"/>
              </a:rPr>
              <a:t>derived </a:t>
            </a:r>
          </a:p>
        </p:txBody>
      </p:sp>
    </p:spTree>
    <p:extLst>
      <p:ext uri="{BB962C8B-B14F-4D97-AF65-F5344CB8AC3E}">
        <p14:creationId xmlns:p14="http://schemas.microsoft.com/office/powerpoint/2010/main" val="15142917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7287"/>
                                        </p:tgtEl>
                                        <p:attrNameLst>
                                          <p:attrName>style.visibility</p:attrName>
                                        </p:attrNameLst>
                                      </p:cBhvr>
                                      <p:to>
                                        <p:strVal val="visible"/>
                                      </p:to>
                                    </p:set>
                                    <p:animEffect transition="in" filter="box(in)">
                                      <p:cBhvr>
                                        <p:cTn id="7" dur="500"/>
                                        <p:tgtEl>
                                          <p:spTgt spid="9728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7288"/>
                                        </p:tgtEl>
                                        <p:attrNameLst>
                                          <p:attrName>style.visibility</p:attrName>
                                        </p:attrNameLst>
                                      </p:cBhvr>
                                      <p:to>
                                        <p:strVal val="visible"/>
                                      </p:to>
                                    </p:set>
                                    <p:animEffect transition="in" filter="box(in)">
                                      <p:cBhvr>
                                        <p:cTn id="10" dur="500"/>
                                        <p:tgtEl>
                                          <p:spTgt spid="97288"/>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97289"/>
                                        </p:tgtEl>
                                        <p:attrNameLst>
                                          <p:attrName>style.visibility</p:attrName>
                                        </p:attrNameLst>
                                      </p:cBhvr>
                                      <p:to>
                                        <p:strVal val="visible"/>
                                      </p:to>
                                    </p:set>
                                    <p:animEffect transition="in" filter="box(in)">
                                      <p:cBhvr>
                                        <p:cTn id="13" dur="500"/>
                                        <p:tgtEl>
                                          <p:spTgt spid="97289"/>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97290"/>
                                        </p:tgtEl>
                                        <p:attrNameLst>
                                          <p:attrName>style.visibility</p:attrName>
                                        </p:attrNameLst>
                                      </p:cBhvr>
                                      <p:to>
                                        <p:strVal val="visible"/>
                                      </p:to>
                                    </p:set>
                                    <p:animEffect transition="in" filter="box(in)">
                                      <p:cBhvr>
                                        <p:cTn id="16" dur="500"/>
                                        <p:tgtEl>
                                          <p:spTgt spid="97290"/>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97291"/>
                                        </p:tgtEl>
                                        <p:attrNameLst>
                                          <p:attrName>style.visibility</p:attrName>
                                        </p:attrNameLst>
                                      </p:cBhvr>
                                      <p:to>
                                        <p:strVal val="visible"/>
                                      </p:to>
                                    </p:set>
                                    <p:animEffect transition="in" filter="box(in)">
                                      <p:cBhvr>
                                        <p:cTn id="19" dur="500"/>
                                        <p:tgtEl>
                                          <p:spTgt spid="97291"/>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97292"/>
                                        </p:tgtEl>
                                        <p:attrNameLst>
                                          <p:attrName>style.visibility</p:attrName>
                                        </p:attrNameLst>
                                      </p:cBhvr>
                                      <p:to>
                                        <p:strVal val="visible"/>
                                      </p:to>
                                    </p:set>
                                    <p:animEffect transition="in" filter="box(in)">
                                      <p:cBhvr>
                                        <p:cTn id="22" dur="500"/>
                                        <p:tgtEl>
                                          <p:spTgt spid="97292"/>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97293"/>
                                        </p:tgtEl>
                                        <p:attrNameLst>
                                          <p:attrName>style.visibility</p:attrName>
                                        </p:attrNameLst>
                                      </p:cBhvr>
                                      <p:to>
                                        <p:strVal val="visible"/>
                                      </p:to>
                                    </p:set>
                                    <p:animEffect transition="in" filter="box(in)">
                                      <p:cBhvr>
                                        <p:cTn id="25" dur="500"/>
                                        <p:tgtEl>
                                          <p:spTgt spid="97293"/>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97294"/>
                                        </p:tgtEl>
                                        <p:attrNameLst>
                                          <p:attrName>style.visibility</p:attrName>
                                        </p:attrNameLst>
                                      </p:cBhvr>
                                      <p:to>
                                        <p:strVal val="visible"/>
                                      </p:to>
                                    </p:set>
                                    <p:animEffect transition="in" filter="box(in)">
                                      <p:cBhvr>
                                        <p:cTn id="28" dur="500"/>
                                        <p:tgtEl>
                                          <p:spTgt spid="97294"/>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97295"/>
                                        </p:tgtEl>
                                        <p:attrNameLst>
                                          <p:attrName>style.visibility</p:attrName>
                                        </p:attrNameLst>
                                      </p:cBhvr>
                                      <p:to>
                                        <p:strVal val="visible"/>
                                      </p:to>
                                    </p:set>
                                    <p:animEffect transition="in" filter="box(in)">
                                      <p:cBhvr>
                                        <p:cTn id="31" dur="500"/>
                                        <p:tgtEl>
                                          <p:spTgt spid="97295"/>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97296"/>
                                        </p:tgtEl>
                                        <p:attrNameLst>
                                          <p:attrName>style.visibility</p:attrName>
                                        </p:attrNameLst>
                                      </p:cBhvr>
                                      <p:to>
                                        <p:strVal val="visible"/>
                                      </p:to>
                                    </p:set>
                                    <p:animEffect transition="in" filter="box(in)">
                                      <p:cBhvr>
                                        <p:cTn id="34" dur="500"/>
                                        <p:tgtEl>
                                          <p:spTgt spid="9729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7297"/>
                                        </p:tgtEl>
                                        <p:attrNameLst>
                                          <p:attrName>style.visibility</p:attrName>
                                        </p:attrNameLst>
                                      </p:cBhvr>
                                      <p:to>
                                        <p:strVal val="visible"/>
                                      </p:to>
                                    </p:set>
                                    <p:anim calcmode="lin" valueType="num">
                                      <p:cBhvr additive="base">
                                        <p:cTn id="39" dur="500" fill="hold"/>
                                        <p:tgtEl>
                                          <p:spTgt spid="97297"/>
                                        </p:tgtEl>
                                        <p:attrNameLst>
                                          <p:attrName>ppt_x</p:attrName>
                                        </p:attrNameLst>
                                      </p:cBhvr>
                                      <p:tavLst>
                                        <p:tav tm="0">
                                          <p:val>
                                            <p:strVal val="#ppt_x"/>
                                          </p:val>
                                        </p:tav>
                                        <p:tav tm="100000">
                                          <p:val>
                                            <p:strVal val="#ppt_x"/>
                                          </p:val>
                                        </p:tav>
                                      </p:tavLst>
                                    </p:anim>
                                    <p:anim calcmode="lin" valueType="num">
                                      <p:cBhvr additive="base">
                                        <p:cTn id="40" dur="500" fill="hold"/>
                                        <p:tgtEl>
                                          <p:spTgt spid="9729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7298"/>
                                        </p:tgtEl>
                                        <p:attrNameLst>
                                          <p:attrName>style.visibility</p:attrName>
                                        </p:attrNameLst>
                                      </p:cBhvr>
                                      <p:to>
                                        <p:strVal val="visible"/>
                                      </p:to>
                                    </p:set>
                                    <p:anim calcmode="lin" valueType="num">
                                      <p:cBhvr additive="base">
                                        <p:cTn id="43" dur="500" fill="hold"/>
                                        <p:tgtEl>
                                          <p:spTgt spid="97298"/>
                                        </p:tgtEl>
                                        <p:attrNameLst>
                                          <p:attrName>ppt_x</p:attrName>
                                        </p:attrNameLst>
                                      </p:cBhvr>
                                      <p:tavLst>
                                        <p:tav tm="0">
                                          <p:val>
                                            <p:strVal val="#ppt_x"/>
                                          </p:val>
                                        </p:tav>
                                        <p:tav tm="100000">
                                          <p:val>
                                            <p:strVal val="#ppt_x"/>
                                          </p:val>
                                        </p:tav>
                                      </p:tavLst>
                                    </p:anim>
                                    <p:anim calcmode="lin" valueType="num">
                                      <p:cBhvr additive="base">
                                        <p:cTn id="44" dur="500" fill="hold"/>
                                        <p:tgtEl>
                                          <p:spTgt spid="9729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7300"/>
                                        </p:tgtEl>
                                        <p:attrNameLst>
                                          <p:attrName>style.visibility</p:attrName>
                                        </p:attrNameLst>
                                      </p:cBhvr>
                                      <p:to>
                                        <p:strVal val="visible"/>
                                      </p:to>
                                    </p:set>
                                    <p:anim calcmode="lin" valueType="num">
                                      <p:cBhvr additive="base">
                                        <p:cTn id="47" dur="500" fill="hold"/>
                                        <p:tgtEl>
                                          <p:spTgt spid="97300"/>
                                        </p:tgtEl>
                                        <p:attrNameLst>
                                          <p:attrName>ppt_x</p:attrName>
                                        </p:attrNameLst>
                                      </p:cBhvr>
                                      <p:tavLst>
                                        <p:tav tm="0">
                                          <p:val>
                                            <p:strVal val="#ppt_x"/>
                                          </p:val>
                                        </p:tav>
                                        <p:tav tm="100000">
                                          <p:val>
                                            <p:strVal val="#ppt_x"/>
                                          </p:val>
                                        </p:tav>
                                      </p:tavLst>
                                    </p:anim>
                                    <p:anim calcmode="lin" valueType="num">
                                      <p:cBhvr additive="base">
                                        <p:cTn id="48" dur="500" fill="hold"/>
                                        <p:tgtEl>
                                          <p:spTgt spid="9730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97301"/>
                                        </p:tgtEl>
                                        <p:attrNameLst>
                                          <p:attrName>style.visibility</p:attrName>
                                        </p:attrNameLst>
                                      </p:cBhvr>
                                      <p:to>
                                        <p:strVal val="visible"/>
                                      </p:to>
                                    </p:set>
                                    <p:anim calcmode="lin" valueType="num">
                                      <p:cBhvr additive="base">
                                        <p:cTn id="51" dur="500" fill="hold"/>
                                        <p:tgtEl>
                                          <p:spTgt spid="97301"/>
                                        </p:tgtEl>
                                        <p:attrNameLst>
                                          <p:attrName>ppt_x</p:attrName>
                                        </p:attrNameLst>
                                      </p:cBhvr>
                                      <p:tavLst>
                                        <p:tav tm="0">
                                          <p:val>
                                            <p:strVal val="#ppt_x"/>
                                          </p:val>
                                        </p:tav>
                                        <p:tav tm="100000">
                                          <p:val>
                                            <p:strVal val="#ppt_x"/>
                                          </p:val>
                                        </p:tav>
                                      </p:tavLst>
                                    </p:anim>
                                    <p:anim calcmode="lin" valueType="num">
                                      <p:cBhvr additive="base">
                                        <p:cTn id="52" dur="500" fill="hold"/>
                                        <p:tgtEl>
                                          <p:spTgt spid="9730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97302"/>
                                        </p:tgtEl>
                                        <p:attrNameLst>
                                          <p:attrName>style.visibility</p:attrName>
                                        </p:attrNameLst>
                                      </p:cBhvr>
                                      <p:to>
                                        <p:strVal val="visible"/>
                                      </p:to>
                                    </p:set>
                                    <p:anim calcmode="lin" valueType="num">
                                      <p:cBhvr additive="base">
                                        <p:cTn id="55" dur="500" fill="hold"/>
                                        <p:tgtEl>
                                          <p:spTgt spid="97302"/>
                                        </p:tgtEl>
                                        <p:attrNameLst>
                                          <p:attrName>ppt_x</p:attrName>
                                        </p:attrNameLst>
                                      </p:cBhvr>
                                      <p:tavLst>
                                        <p:tav tm="0">
                                          <p:val>
                                            <p:strVal val="#ppt_x"/>
                                          </p:val>
                                        </p:tav>
                                        <p:tav tm="100000">
                                          <p:val>
                                            <p:strVal val="#ppt_x"/>
                                          </p:val>
                                        </p:tav>
                                      </p:tavLst>
                                    </p:anim>
                                    <p:anim calcmode="lin" valueType="num">
                                      <p:cBhvr additive="base">
                                        <p:cTn id="56" dur="500" fill="hold"/>
                                        <p:tgtEl>
                                          <p:spTgt spid="9730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97303"/>
                                        </p:tgtEl>
                                        <p:attrNameLst>
                                          <p:attrName>style.visibility</p:attrName>
                                        </p:attrNameLst>
                                      </p:cBhvr>
                                      <p:to>
                                        <p:strVal val="visible"/>
                                      </p:to>
                                    </p:set>
                                    <p:anim calcmode="lin" valueType="num">
                                      <p:cBhvr additive="base">
                                        <p:cTn id="59" dur="500" fill="hold"/>
                                        <p:tgtEl>
                                          <p:spTgt spid="97303"/>
                                        </p:tgtEl>
                                        <p:attrNameLst>
                                          <p:attrName>ppt_x</p:attrName>
                                        </p:attrNameLst>
                                      </p:cBhvr>
                                      <p:tavLst>
                                        <p:tav tm="0">
                                          <p:val>
                                            <p:strVal val="#ppt_x"/>
                                          </p:val>
                                        </p:tav>
                                        <p:tav tm="100000">
                                          <p:val>
                                            <p:strVal val="#ppt_x"/>
                                          </p:val>
                                        </p:tav>
                                      </p:tavLst>
                                    </p:anim>
                                    <p:anim calcmode="lin" valueType="num">
                                      <p:cBhvr additive="base">
                                        <p:cTn id="60" dur="500" fill="hold"/>
                                        <p:tgtEl>
                                          <p:spTgt spid="9730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97306"/>
                                        </p:tgtEl>
                                        <p:attrNameLst>
                                          <p:attrName>style.visibility</p:attrName>
                                        </p:attrNameLst>
                                      </p:cBhvr>
                                      <p:to>
                                        <p:strVal val="visible"/>
                                      </p:to>
                                    </p:set>
                                    <p:anim calcmode="lin" valueType="num">
                                      <p:cBhvr additive="base">
                                        <p:cTn id="63" dur="500" fill="hold"/>
                                        <p:tgtEl>
                                          <p:spTgt spid="97306"/>
                                        </p:tgtEl>
                                        <p:attrNameLst>
                                          <p:attrName>ppt_x</p:attrName>
                                        </p:attrNameLst>
                                      </p:cBhvr>
                                      <p:tavLst>
                                        <p:tav tm="0">
                                          <p:val>
                                            <p:strVal val="#ppt_x"/>
                                          </p:val>
                                        </p:tav>
                                        <p:tav tm="100000">
                                          <p:val>
                                            <p:strVal val="#ppt_x"/>
                                          </p:val>
                                        </p:tav>
                                      </p:tavLst>
                                    </p:anim>
                                    <p:anim calcmode="lin" valueType="num">
                                      <p:cBhvr additive="base">
                                        <p:cTn id="64" dur="500" fill="hold"/>
                                        <p:tgtEl>
                                          <p:spTgt spid="9730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97308"/>
                                        </p:tgtEl>
                                        <p:attrNameLst>
                                          <p:attrName>style.visibility</p:attrName>
                                        </p:attrNameLst>
                                      </p:cBhvr>
                                      <p:to>
                                        <p:strVal val="visible"/>
                                      </p:to>
                                    </p:set>
                                    <p:anim calcmode="lin" valueType="num">
                                      <p:cBhvr additive="base">
                                        <p:cTn id="67" dur="500" fill="hold"/>
                                        <p:tgtEl>
                                          <p:spTgt spid="97308"/>
                                        </p:tgtEl>
                                        <p:attrNameLst>
                                          <p:attrName>ppt_x</p:attrName>
                                        </p:attrNameLst>
                                      </p:cBhvr>
                                      <p:tavLst>
                                        <p:tav tm="0">
                                          <p:val>
                                            <p:strVal val="#ppt_x"/>
                                          </p:val>
                                        </p:tav>
                                        <p:tav tm="100000">
                                          <p:val>
                                            <p:strVal val="#ppt_x"/>
                                          </p:val>
                                        </p:tav>
                                      </p:tavLst>
                                    </p:anim>
                                    <p:anim calcmode="lin" valueType="num">
                                      <p:cBhvr additive="base">
                                        <p:cTn id="68" dur="500" fill="hold"/>
                                        <p:tgtEl>
                                          <p:spTgt spid="97308"/>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4" presetClass="entr" presetSubtype="16" fill="hold" grpId="0" nodeType="clickEffect">
                                  <p:stCondLst>
                                    <p:cond delay="0"/>
                                  </p:stCondLst>
                                  <p:childTnLst>
                                    <p:set>
                                      <p:cBhvr>
                                        <p:cTn id="72" dur="1" fill="hold">
                                          <p:stCondLst>
                                            <p:cond delay="0"/>
                                          </p:stCondLst>
                                        </p:cTn>
                                        <p:tgtEl>
                                          <p:spTgt spid="97317"/>
                                        </p:tgtEl>
                                        <p:attrNameLst>
                                          <p:attrName>style.visibility</p:attrName>
                                        </p:attrNameLst>
                                      </p:cBhvr>
                                      <p:to>
                                        <p:strVal val="visible"/>
                                      </p:to>
                                    </p:set>
                                    <p:animEffect transition="in" filter="box(in)">
                                      <p:cBhvr>
                                        <p:cTn id="73" dur="500"/>
                                        <p:tgtEl>
                                          <p:spTgt spid="97317"/>
                                        </p:tgtEl>
                                      </p:cBhvr>
                                    </p:animEffect>
                                  </p:childTnLst>
                                </p:cTn>
                              </p:par>
                              <p:par>
                                <p:cTn id="74" presetID="4" presetClass="entr" presetSubtype="16" fill="hold" grpId="0" nodeType="withEffect">
                                  <p:stCondLst>
                                    <p:cond delay="0"/>
                                  </p:stCondLst>
                                  <p:childTnLst>
                                    <p:set>
                                      <p:cBhvr>
                                        <p:cTn id="75" dur="1" fill="hold">
                                          <p:stCondLst>
                                            <p:cond delay="0"/>
                                          </p:stCondLst>
                                        </p:cTn>
                                        <p:tgtEl>
                                          <p:spTgt spid="97318"/>
                                        </p:tgtEl>
                                        <p:attrNameLst>
                                          <p:attrName>style.visibility</p:attrName>
                                        </p:attrNameLst>
                                      </p:cBhvr>
                                      <p:to>
                                        <p:strVal val="visible"/>
                                      </p:to>
                                    </p:set>
                                    <p:animEffect transition="in" filter="box(in)">
                                      <p:cBhvr>
                                        <p:cTn id="76" dur="500"/>
                                        <p:tgtEl>
                                          <p:spTgt spid="97318"/>
                                        </p:tgtEl>
                                      </p:cBhvr>
                                    </p:animEffect>
                                  </p:childTnLst>
                                </p:cTn>
                              </p:par>
                              <p:par>
                                <p:cTn id="77" presetID="4" presetClass="entr" presetSubtype="16" fill="hold" grpId="0" nodeType="withEffect">
                                  <p:stCondLst>
                                    <p:cond delay="0"/>
                                  </p:stCondLst>
                                  <p:childTnLst>
                                    <p:set>
                                      <p:cBhvr>
                                        <p:cTn id="78" dur="1" fill="hold">
                                          <p:stCondLst>
                                            <p:cond delay="0"/>
                                          </p:stCondLst>
                                        </p:cTn>
                                        <p:tgtEl>
                                          <p:spTgt spid="97319"/>
                                        </p:tgtEl>
                                        <p:attrNameLst>
                                          <p:attrName>style.visibility</p:attrName>
                                        </p:attrNameLst>
                                      </p:cBhvr>
                                      <p:to>
                                        <p:strVal val="visible"/>
                                      </p:to>
                                    </p:set>
                                    <p:animEffect transition="in" filter="box(in)">
                                      <p:cBhvr>
                                        <p:cTn id="79" dur="500"/>
                                        <p:tgtEl>
                                          <p:spTgt spid="97319"/>
                                        </p:tgtEl>
                                      </p:cBhvr>
                                    </p:animEffect>
                                  </p:childTnLst>
                                </p:cTn>
                              </p:par>
                              <p:par>
                                <p:cTn id="80" presetID="4" presetClass="entr" presetSubtype="16" fill="hold" grpId="0" nodeType="withEffect">
                                  <p:stCondLst>
                                    <p:cond delay="0"/>
                                  </p:stCondLst>
                                  <p:childTnLst>
                                    <p:set>
                                      <p:cBhvr>
                                        <p:cTn id="81" dur="1" fill="hold">
                                          <p:stCondLst>
                                            <p:cond delay="0"/>
                                          </p:stCondLst>
                                        </p:cTn>
                                        <p:tgtEl>
                                          <p:spTgt spid="97320"/>
                                        </p:tgtEl>
                                        <p:attrNameLst>
                                          <p:attrName>style.visibility</p:attrName>
                                        </p:attrNameLst>
                                      </p:cBhvr>
                                      <p:to>
                                        <p:strVal val="visible"/>
                                      </p:to>
                                    </p:set>
                                    <p:animEffect transition="in" filter="box(in)">
                                      <p:cBhvr>
                                        <p:cTn id="82" dur="500"/>
                                        <p:tgtEl>
                                          <p:spTgt spid="97320"/>
                                        </p:tgtEl>
                                      </p:cBhvr>
                                    </p:animEffect>
                                  </p:childTnLst>
                                </p:cTn>
                              </p:par>
                              <p:par>
                                <p:cTn id="83" presetID="4" presetClass="entr" presetSubtype="16" fill="hold" grpId="0" nodeType="withEffect">
                                  <p:stCondLst>
                                    <p:cond delay="0"/>
                                  </p:stCondLst>
                                  <p:childTnLst>
                                    <p:set>
                                      <p:cBhvr>
                                        <p:cTn id="84" dur="1" fill="hold">
                                          <p:stCondLst>
                                            <p:cond delay="0"/>
                                          </p:stCondLst>
                                        </p:cTn>
                                        <p:tgtEl>
                                          <p:spTgt spid="97321"/>
                                        </p:tgtEl>
                                        <p:attrNameLst>
                                          <p:attrName>style.visibility</p:attrName>
                                        </p:attrNameLst>
                                      </p:cBhvr>
                                      <p:to>
                                        <p:strVal val="visible"/>
                                      </p:to>
                                    </p:set>
                                    <p:animEffect transition="in" filter="box(in)">
                                      <p:cBhvr>
                                        <p:cTn id="85" dur="500"/>
                                        <p:tgtEl>
                                          <p:spTgt spid="97321"/>
                                        </p:tgtEl>
                                      </p:cBhvr>
                                    </p:animEffect>
                                  </p:childTnLst>
                                </p:cTn>
                              </p:par>
                              <p:par>
                                <p:cTn id="86" presetID="4" presetClass="entr" presetSubtype="16" fill="hold" grpId="0" nodeType="withEffect">
                                  <p:stCondLst>
                                    <p:cond delay="0"/>
                                  </p:stCondLst>
                                  <p:childTnLst>
                                    <p:set>
                                      <p:cBhvr>
                                        <p:cTn id="87" dur="1" fill="hold">
                                          <p:stCondLst>
                                            <p:cond delay="0"/>
                                          </p:stCondLst>
                                        </p:cTn>
                                        <p:tgtEl>
                                          <p:spTgt spid="97322"/>
                                        </p:tgtEl>
                                        <p:attrNameLst>
                                          <p:attrName>style.visibility</p:attrName>
                                        </p:attrNameLst>
                                      </p:cBhvr>
                                      <p:to>
                                        <p:strVal val="visible"/>
                                      </p:to>
                                    </p:set>
                                    <p:animEffect transition="in" filter="box(in)">
                                      <p:cBhvr>
                                        <p:cTn id="88" dur="500"/>
                                        <p:tgtEl>
                                          <p:spTgt spid="97322"/>
                                        </p:tgtEl>
                                      </p:cBhvr>
                                    </p:animEffect>
                                  </p:childTnLst>
                                </p:cTn>
                              </p:par>
                              <p:par>
                                <p:cTn id="89" presetID="4" presetClass="entr" presetSubtype="16" fill="hold" grpId="0" nodeType="withEffect">
                                  <p:stCondLst>
                                    <p:cond delay="0"/>
                                  </p:stCondLst>
                                  <p:childTnLst>
                                    <p:set>
                                      <p:cBhvr>
                                        <p:cTn id="90" dur="1" fill="hold">
                                          <p:stCondLst>
                                            <p:cond delay="0"/>
                                          </p:stCondLst>
                                        </p:cTn>
                                        <p:tgtEl>
                                          <p:spTgt spid="97323"/>
                                        </p:tgtEl>
                                        <p:attrNameLst>
                                          <p:attrName>style.visibility</p:attrName>
                                        </p:attrNameLst>
                                      </p:cBhvr>
                                      <p:to>
                                        <p:strVal val="visible"/>
                                      </p:to>
                                    </p:set>
                                    <p:animEffect transition="in" filter="box(in)">
                                      <p:cBhvr>
                                        <p:cTn id="91" dur="500"/>
                                        <p:tgtEl>
                                          <p:spTgt spid="97323"/>
                                        </p:tgtEl>
                                      </p:cBhvr>
                                    </p:animEffect>
                                  </p:childTnLst>
                                </p:cTn>
                              </p:par>
                              <p:par>
                                <p:cTn id="92" presetID="4" presetClass="entr" presetSubtype="16" fill="hold" grpId="0" nodeType="withEffect">
                                  <p:stCondLst>
                                    <p:cond delay="0"/>
                                  </p:stCondLst>
                                  <p:childTnLst>
                                    <p:set>
                                      <p:cBhvr>
                                        <p:cTn id="93" dur="1" fill="hold">
                                          <p:stCondLst>
                                            <p:cond delay="0"/>
                                          </p:stCondLst>
                                        </p:cTn>
                                        <p:tgtEl>
                                          <p:spTgt spid="97324"/>
                                        </p:tgtEl>
                                        <p:attrNameLst>
                                          <p:attrName>style.visibility</p:attrName>
                                        </p:attrNameLst>
                                      </p:cBhvr>
                                      <p:to>
                                        <p:strVal val="visible"/>
                                      </p:to>
                                    </p:set>
                                    <p:animEffect transition="in" filter="box(in)">
                                      <p:cBhvr>
                                        <p:cTn id="94" dur="500"/>
                                        <p:tgtEl>
                                          <p:spTgt spid="97324"/>
                                        </p:tgtEl>
                                      </p:cBhvr>
                                    </p:animEffect>
                                  </p:childTnLst>
                                </p:cTn>
                              </p:par>
                              <p:par>
                                <p:cTn id="95" presetID="4" presetClass="entr" presetSubtype="16" fill="hold" grpId="0" nodeType="withEffect">
                                  <p:stCondLst>
                                    <p:cond delay="0"/>
                                  </p:stCondLst>
                                  <p:childTnLst>
                                    <p:set>
                                      <p:cBhvr>
                                        <p:cTn id="96" dur="1" fill="hold">
                                          <p:stCondLst>
                                            <p:cond delay="0"/>
                                          </p:stCondLst>
                                        </p:cTn>
                                        <p:tgtEl>
                                          <p:spTgt spid="97325"/>
                                        </p:tgtEl>
                                        <p:attrNameLst>
                                          <p:attrName>style.visibility</p:attrName>
                                        </p:attrNameLst>
                                      </p:cBhvr>
                                      <p:to>
                                        <p:strVal val="visible"/>
                                      </p:to>
                                    </p:set>
                                    <p:animEffect transition="in" filter="box(in)">
                                      <p:cBhvr>
                                        <p:cTn id="97" dur="500"/>
                                        <p:tgtEl>
                                          <p:spTgt spid="97325"/>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97326"/>
                                        </p:tgtEl>
                                        <p:attrNameLst>
                                          <p:attrName>style.visibility</p:attrName>
                                        </p:attrNameLst>
                                      </p:cBhvr>
                                      <p:to>
                                        <p:strVal val="visible"/>
                                      </p:to>
                                    </p:set>
                                    <p:animEffect transition="in" filter="blinds(horizontal)">
                                      <p:cBhvr>
                                        <p:cTn id="102" dur="500"/>
                                        <p:tgtEl>
                                          <p:spTgt spid="97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7" grpId="0" animBg="1"/>
      <p:bldP spid="97288" grpId="0" animBg="1"/>
      <p:bldP spid="97289" grpId="0" animBg="1"/>
      <p:bldP spid="97290" grpId="0" animBg="1"/>
      <p:bldP spid="97291" grpId="0" animBg="1"/>
      <p:bldP spid="97292" grpId="0"/>
      <p:bldP spid="97293" grpId="0"/>
      <p:bldP spid="97294" grpId="0"/>
      <p:bldP spid="97295" grpId="0"/>
      <p:bldP spid="97296" grpId="0"/>
      <p:bldP spid="97297" grpId="0" animBg="1"/>
      <p:bldP spid="97298" grpId="0" animBg="1"/>
      <p:bldP spid="97300" grpId="0" animBg="1"/>
      <p:bldP spid="97301" grpId="0" animBg="1"/>
      <p:bldP spid="97302" grpId="0"/>
      <p:bldP spid="97303" grpId="0"/>
      <p:bldP spid="97306" grpId="0"/>
      <p:bldP spid="97308" grpId="0"/>
      <p:bldP spid="97317" grpId="0" animBg="1"/>
      <p:bldP spid="97318" grpId="0" animBg="1"/>
      <p:bldP spid="97319" grpId="0" animBg="1"/>
      <p:bldP spid="97320" grpId="0" animBg="1"/>
      <p:bldP spid="97321" grpId="0" animBg="1"/>
      <p:bldP spid="97322" grpId="0"/>
      <p:bldP spid="97323" grpId="0"/>
      <p:bldP spid="97324" grpId="0"/>
      <p:bldP spid="97325" grpId="0"/>
      <p:bldP spid="9732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41" name="Rectangle 13"/>
          <p:cNvSpPr>
            <a:spLocks noChangeArrowheads="1"/>
          </p:cNvSpPr>
          <p:nvPr/>
        </p:nvSpPr>
        <p:spPr bwMode="auto">
          <a:xfrm>
            <a:off x="5943600" y="2895600"/>
            <a:ext cx="2209800" cy="3810000"/>
          </a:xfrm>
          <a:prstGeom prst="rect">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99342" name="Rectangle 14"/>
          <p:cNvSpPr>
            <a:spLocks noChangeArrowheads="1"/>
          </p:cNvSpPr>
          <p:nvPr/>
        </p:nvSpPr>
        <p:spPr bwMode="auto">
          <a:xfrm>
            <a:off x="6172200" y="2971800"/>
            <a:ext cx="990600" cy="304800"/>
          </a:xfrm>
          <a:prstGeom prst="rect">
            <a:avLst/>
          </a:prstGeom>
          <a:solidFill>
            <a:srgbClr val="FFFF00"/>
          </a:solidFill>
          <a:ln w="9525">
            <a:solidFill>
              <a:schemeClr val="tx1"/>
            </a:solidFill>
            <a:miter lim="800000"/>
            <a:headEnd/>
            <a:tailEnd/>
          </a:ln>
          <a:effectLst/>
          <a:extLst/>
        </p:spPr>
        <p:txBody>
          <a:bodyPr wrap="none" anchor="ctr"/>
          <a:lstStyle/>
          <a:p>
            <a:pPr eaLnBrk="1" hangingPunct="1">
              <a:defRPr/>
            </a:pPr>
            <a:endParaRPr lang="en-US"/>
          </a:p>
        </p:txBody>
      </p:sp>
      <p:sp>
        <p:nvSpPr>
          <p:cNvPr id="99343" name="Rectangle 15"/>
          <p:cNvSpPr>
            <a:spLocks noChangeArrowheads="1"/>
          </p:cNvSpPr>
          <p:nvPr/>
        </p:nvSpPr>
        <p:spPr bwMode="auto">
          <a:xfrm>
            <a:off x="6172200" y="3429000"/>
            <a:ext cx="990600" cy="304800"/>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99344" name="Oval 16"/>
          <p:cNvSpPr>
            <a:spLocks noChangeArrowheads="1"/>
          </p:cNvSpPr>
          <p:nvPr/>
        </p:nvSpPr>
        <p:spPr bwMode="auto">
          <a:xfrm>
            <a:off x="6019800" y="5395913"/>
            <a:ext cx="1905000" cy="1233487"/>
          </a:xfrm>
          <a:prstGeom prst="ellipse">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99345" name="Text Box 17"/>
          <p:cNvSpPr txBox="1">
            <a:spLocks noChangeArrowheads="1"/>
          </p:cNvSpPr>
          <p:nvPr/>
        </p:nvSpPr>
        <p:spPr bwMode="auto">
          <a:xfrm>
            <a:off x="8153400" y="2833688"/>
            <a:ext cx="76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t>objB</a:t>
            </a:r>
          </a:p>
        </p:txBody>
      </p:sp>
      <p:sp>
        <p:nvSpPr>
          <p:cNvPr id="99346" name="Text Box 18"/>
          <p:cNvSpPr txBox="1">
            <a:spLocks noChangeArrowheads="1"/>
          </p:cNvSpPr>
          <p:nvPr/>
        </p:nvSpPr>
        <p:spPr bwMode="auto">
          <a:xfrm>
            <a:off x="7315200" y="29718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var1</a:t>
            </a:r>
          </a:p>
        </p:txBody>
      </p:sp>
      <p:sp>
        <p:nvSpPr>
          <p:cNvPr id="99347" name="Text Box 19"/>
          <p:cNvSpPr txBox="1">
            <a:spLocks noChangeArrowheads="1"/>
          </p:cNvSpPr>
          <p:nvPr/>
        </p:nvSpPr>
        <p:spPr bwMode="auto">
          <a:xfrm>
            <a:off x="6629400" y="5334000"/>
            <a:ext cx="762000" cy="126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defRPr/>
            </a:pPr>
            <a:r>
              <a:rPr lang="en-US" altLang="en-US" sz="1400" b="1"/>
              <a:t>printB</a:t>
            </a:r>
          </a:p>
          <a:p>
            <a:pPr algn="ctr" eaLnBrk="1" hangingPunct="1">
              <a:spcBef>
                <a:spcPct val="50000"/>
              </a:spcBef>
              <a:defRPr/>
            </a:pPr>
            <a:r>
              <a:rPr lang="en-US" altLang="en-US" sz="1400" b="1"/>
              <a:t>setB</a:t>
            </a:r>
          </a:p>
          <a:p>
            <a:pPr algn="ctr" eaLnBrk="1" hangingPunct="1">
              <a:spcBef>
                <a:spcPct val="50000"/>
              </a:spcBef>
              <a:defRPr/>
            </a:pPr>
            <a:r>
              <a:rPr lang="en-US" altLang="en-US" sz="1400" b="1"/>
              <a:t>printA</a:t>
            </a:r>
          </a:p>
          <a:p>
            <a:pPr algn="ctr" eaLnBrk="1" hangingPunct="1">
              <a:spcBef>
                <a:spcPct val="50000"/>
              </a:spcBef>
              <a:defRPr/>
            </a:pPr>
            <a:r>
              <a:rPr lang="en-US" altLang="en-US" sz="1400" b="1"/>
              <a:t>setA</a:t>
            </a:r>
          </a:p>
        </p:txBody>
      </p:sp>
      <p:sp>
        <p:nvSpPr>
          <p:cNvPr id="99348" name="Rectangle 20"/>
          <p:cNvSpPr>
            <a:spLocks noChangeArrowheads="1"/>
          </p:cNvSpPr>
          <p:nvPr/>
        </p:nvSpPr>
        <p:spPr bwMode="auto">
          <a:xfrm>
            <a:off x="6172200" y="3886200"/>
            <a:ext cx="990600" cy="304800"/>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99349" name="Text Box 21"/>
          <p:cNvSpPr txBox="1">
            <a:spLocks noChangeArrowheads="1"/>
          </p:cNvSpPr>
          <p:nvPr/>
        </p:nvSpPr>
        <p:spPr bwMode="auto">
          <a:xfrm>
            <a:off x="7315200" y="34290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var2</a:t>
            </a:r>
          </a:p>
        </p:txBody>
      </p:sp>
      <p:sp>
        <p:nvSpPr>
          <p:cNvPr id="99350" name="Text Box 22"/>
          <p:cNvSpPr txBox="1">
            <a:spLocks noChangeArrowheads="1"/>
          </p:cNvSpPr>
          <p:nvPr/>
        </p:nvSpPr>
        <p:spPr bwMode="auto">
          <a:xfrm>
            <a:off x="7315200" y="38862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z</a:t>
            </a:r>
          </a:p>
        </p:txBody>
      </p:sp>
      <p:sp>
        <p:nvSpPr>
          <p:cNvPr id="99351" name="Rectangle 23"/>
          <p:cNvSpPr>
            <a:spLocks noChangeArrowheads="1"/>
          </p:cNvSpPr>
          <p:nvPr/>
        </p:nvSpPr>
        <p:spPr bwMode="auto">
          <a:xfrm>
            <a:off x="6172200" y="4343400"/>
            <a:ext cx="1752600" cy="9144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99352" name="Rectangle 24"/>
          <p:cNvSpPr>
            <a:spLocks noChangeArrowheads="1"/>
          </p:cNvSpPr>
          <p:nvPr/>
        </p:nvSpPr>
        <p:spPr bwMode="auto">
          <a:xfrm>
            <a:off x="6248400" y="4419600"/>
            <a:ext cx="990600" cy="304800"/>
          </a:xfrm>
          <a:prstGeom prst="rect">
            <a:avLst/>
          </a:prstGeom>
          <a:solidFill>
            <a:srgbClr val="FFFF00"/>
          </a:solidFill>
          <a:ln w="9525">
            <a:solidFill>
              <a:schemeClr val="tx1"/>
            </a:solidFill>
            <a:miter lim="800000"/>
            <a:headEnd/>
            <a:tailEnd/>
          </a:ln>
          <a:effectLst/>
          <a:extLst/>
        </p:spPr>
        <p:txBody>
          <a:bodyPr wrap="none" anchor="ctr"/>
          <a:lstStyle/>
          <a:p>
            <a:pPr eaLnBrk="1" hangingPunct="1">
              <a:defRPr/>
            </a:pPr>
            <a:endParaRPr lang="en-US"/>
          </a:p>
        </p:txBody>
      </p:sp>
      <p:sp>
        <p:nvSpPr>
          <p:cNvPr id="99353" name="Rectangle 25"/>
          <p:cNvSpPr>
            <a:spLocks noChangeArrowheads="1"/>
          </p:cNvSpPr>
          <p:nvPr/>
        </p:nvSpPr>
        <p:spPr bwMode="auto">
          <a:xfrm>
            <a:off x="6248400" y="4876800"/>
            <a:ext cx="990600" cy="304800"/>
          </a:xfrm>
          <a:prstGeom prst="rect">
            <a:avLst/>
          </a:prstGeom>
          <a:solidFill>
            <a:srgbClr val="FFFF00"/>
          </a:solidFill>
          <a:ln w="9525">
            <a:solidFill>
              <a:schemeClr val="tx1"/>
            </a:solidFill>
            <a:miter lim="800000"/>
            <a:headEnd/>
            <a:tailEnd/>
          </a:ln>
          <a:effectLst/>
          <a:extLst/>
        </p:spPr>
        <p:txBody>
          <a:bodyPr wrap="none" anchor="ctr"/>
          <a:lstStyle/>
          <a:p>
            <a:pPr eaLnBrk="1" hangingPunct="1">
              <a:defRPr/>
            </a:pPr>
            <a:endParaRPr lang="en-US"/>
          </a:p>
        </p:txBody>
      </p:sp>
      <p:sp>
        <p:nvSpPr>
          <p:cNvPr id="99354" name="Text Box 26"/>
          <p:cNvSpPr txBox="1">
            <a:spLocks noChangeArrowheads="1"/>
          </p:cNvSpPr>
          <p:nvPr/>
        </p:nvSpPr>
        <p:spPr bwMode="auto">
          <a:xfrm>
            <a:off x="7391400" y="44196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x</a:t>
            </a:r>
          </a:p>
        </p:txBody>
      </p:sp>
      <p:sp>
        <p:nvSpPr>
          <p:cNvPr id="99355" name="Text Box 27"/>
          <p:cNvSpPr txBox="1">
            <a:spLocks noChangeArrowheads="1"/>
          </p:cNvSpPr>
          <p:nvPr/>
        </p:nvSpPr>
        <p:spPr bwMode="auto">
          <a:xfrm>
            <a:off x="7391400" y="48768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y</a:t>
            </a:r>
          </a:p>
        </p:txBody>
      </p:sp>
      <p:pic>
        <p:nvPicPr>
          <p:cNvPr id="26641" name="Picture 28" descr="untitl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5851525" cy="6629400"/>
          </a:xfrm>
        </p:spPr>
      </p:pic>
      <p:sp>
        <p:nvSpPr>
          <p:cNvPr id="99357" name="Rectangle 29"/>
          <p:cNvSpPr>
            <a:spLocks noChangeArrowheads="1"/>
          </p:cNvSpPr>
          <p:nvPr/>
        </p:nvSpPr>
        <p:spPr bwMode="auto">
          <a:xfrm>
            <a:off x="5867400" y="304800"/>
            <a:ext cx="2133600" cy="1981200"/>
          </a:xfrm>
          <a:prstGeom prst="rect">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99358" name="Rectangle 30"/>
          <p:cNvSpPr>
            <a:spLocks noChangeArrowheads="1"/>
          </p:cNvSpPr>
          <p:nvPr/>
        </p:nvSpPr>
        <p:spPr bwMode="auto">
          <a:xfrm>
            <a:off x="6096000" y="381000"/>
            <a:ext cx="990600" cy="304800"/>
          </a:xfrm>
          <a:prstGeom prst="rect">
            <a:avLst/>
          </a:prstGeom>
          <a:solidFill>
            <a:srgbClr val="FFFF00"/>
          </a:solidFill>
          <a:ln w="9525">
            <a:solidFill>
              <a:schemeClr val="tx1"/>
            </a:solidFill>
            <a:miter lim="800000"/>
            <a:headEnd/>
            <a:tailEnd/>
          </a:ln>
          <a:effectLst/>
          <a:extLst/>
        </p:spPr>
        <p:txBody>
          <a:bodyPr wrap="none" anchor="ctr"/>
          <a:lstStyle/>
          <a:p>
            <a:pPr eaLnBrk="1" hangingPunct="1">
              <a:defRPr/>
            </a:pPr>
            <a:endParaRPr lang="en-US"/>
          </a:p>
        </p:txBody>
      </p:sp>
      <p:sp>
        <p:nvSpPr>
          <p:cNvPr id="99359" name="Rectangle 31"/>
          <p:cNvSpPr>
            <a:spLocks noChangeArrowheads="1"/>
          </p:cNvSpPr>
          <p:nvPr/>
        </p:nvSpPr>
        <p:spPr bwMode="auto">
          <a:xfrm>
            <a:off x="6096000" y="838200"/>
            <a:ext cx="990600" cy="304800"/>
          </a:xfrm>
          <a:prstGeom prst="rect">
            <a:avLst/>
          </a:prstGeom>
          <a:solidFill>
            <a:srgbClr val="FFFF00"/>
          </a:solidFill>
          <a:ln w="9525">
            <a:solidFill>
              <a:schemeClr val="tx1"/>
            </a:solidFill>
            <a:miter lim="800000"/>
            <a:headEnd/>
            <a:tailEnd/>
          </a:ln>
          <a:effectLst/>
          <a:extLst/>
        </p:spPr>
        <p:txBody>
          <a:bodyPr wrap="none" anchor="ctr"/>
          <a:lstStyle/>
          <a:p>
            <a:pPr eaLnBrk="1" hangingPunct="1">
              <a:defRPr/>
            </a:pPr>
            <a:endParaRPr lang="en-US"/>
          </a:p>
        </p:txBody>
      </p:sp>
      <p:sp>
        <p:nvSpPr>
          <p:cNvPr id="99360" name="Rectangle 32"/>
          <p:cNvSpPr>
            <a:spLocks noChangeArrowheads="1"/>
          </p:cNvSpPr>
          <p:nvPr/>
        </p:nvSpPr>
        <p:spPr bwMode="auto">
          <a:xfrm>
            <a:off x="6096000" y="1295400"/>
            <a:ext cx="990600" cy="304800"/>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99361" name="Oval 33"/>
          <p:cNvSpPr>
            <a:spLocks noChangeArrowheads="1"/>
          </p:cNvSpPr>
          <p:nvPr/>
        </p:nvSpPr>
        <p:spPr bwMode="auto">
          <a:xfrm>
            <a:off x="5943600" y="1676400"/>
            <a:ext cx="1905000" cy="533400"/>
          </a:xfrm>
          <a:prstGeom prst="ellipse">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99362" name="Text Box 34"/>
          <p:cNvSpPr txBox="1">
            <a:spLocks noChangeArrowheads="1"/>
          </p:cNvSpPr>
          <p:nvPr/>
        </p:nvSpPr>
        <p:spPr bwMode="auto">
          <a:xfrm>
            <a:off x="8016875" y="3810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dirty="0" err="1"/>
              <a:t>objA</a:t>
            </a:r>
            <a:endParaRPr lang="en-US" altLang="en-US" dirty="0"/>
          </a:p>
        </p:txBody>
      </p:sp>
      <p:sp>
        <p:nvSpPr>
          <p:cNvPr id="99363" name="Text Box 35"/>
          <p:cNvSpPr txBox="1">
            <a:spLocks noChangeArrowheads="1"/>
          </p:cNvSpPr>
          <p:nvPr/>
        </p:nvSpPr>
        <p:spPr bwMode="auto">
          <a:xfrm>
            <a:off x="7239000" y="381000"/>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x</a:t>
            </a:r>
          </a:p>
        </p:txBody>
      </p:sp>
      <p:sp>
        <p:nvSpPr>
          <p:cNvPr id="99364" name="Text Box 36"/>
          <p:cNvSpPr txBox="1">
            <a:spLocks noChangeArrowheads="1"/>
          </p:cNvSpPr>
          <p:nvPr/>
        </p:nvSpPr>
        <p:spPr bwMode="auto">
          <a:xfrm>
            <a:off x="7239000" y="838200"/>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y</a:t>
            </a:r>
          </a:p>
        </p:txBody>
      </p:sp>
      <p:sp>
        <p:nvSpPr>
          <p:cNvPr id="99365" name="Text Box 37"/>
          <p:cNvSpPr txBox="1">
            <a:spLocks noChangeArrowheads="1"/>
          </p:cNvSpPr>
          <p:nvPr/>
        </p:nvSpPr>
        <p:spPr bwMode="auto">
          <a:xfrm>
            <a:off x="7239000" y="1295400"/>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z</a:t>
            </a:r>
          </a:p>
        </p:txBody>
      </p:sp>
      <p:sp>
        <p:nvSpPr>
          <p:cNvPr id="99366" name="Text Box 38"/>
          <p:cNvSpPr txBox="1">
            <a:spLocks noChangeArrowheads="1"/>
          </p:cNvSpPr>
          <p:nvPr/>
        </p:nvSpPr>
        <p:spPr bwMode="auto">
          <a:xfrm>
            <a:off x="6553200" y="1600200"/>
            <a:ext cx="762000"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defRPr/>
            </a:pPr>
            <a:r>
              <a:rPr lang="en-US" altLang="en-US" sz="1400" b="1"/>
              <a:t>printA</a:t>
            </a:r>
          </a:p>
          <a:p>
            <a:pPr algn="ctr" eaLnBrk="1" hangingPunct="1">
              <a:spcBef>
                <a:spcPct val="50000"/>
              </a:spcBef>
              <a:defRPr/>
            </a:pPr>
            <a:r>
              <a:rPr lang="en-US" altLang="en-US" sz="1400" b="1"/>
              <a:t>setA</a:t>
            </a:r>
          </a:p>
        </p:txBody>
      </p:sp>
      <p:sp>
        <p:nvSpPr>
          <p:cNvPr id="99367" name="Text Box 39"/>
          <p:cNvSpPr txBox="1">
            <a:spLocks noChangeArrowheads="1"/>
          </p:cNvSpPr>
          <p:nvPr/>
        </p:nvSpPr>
        <p:spPr bwMode="auto">
          <a:xfrm>
            <a:off x="2362200" y="3200400"/>
            <a:ext cx="2286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u="sng">
                <a:solidFill>
                  <a:srgbClr val="800000"/>
                </a:solidFill>
                <a:latin typeface="Comic Sans MS" charset="0"/>
              </a:rPr>
              <a:t>Can not access x, y</a:t>
            </a:r>
          </a:p>
        </p:txBody>
      </p:sp>
    </p:spTree>
    <p:extLst>
      <p:ext uri="{BB962C8B-B14F-4D97-AF65-F5344CB8AC3E}">
        <p14:creationId xmlns:p14="http://schemas.microsoft.com/office/powerpoint/2010/main" val="87259039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4403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359D3CD7-1957-9247-A7F7-5BA550729B4E}" type="slidenum">
              <a:rPr lang="en-US" altLang="en-US" sz="1000"/>
              <a:pPr>
                <a:spcBef>
                  <a:spcPct val="0"/>
                </a:spcBef>
                <a:buClrTx/>
                <a:buFontTx/>
                <a:buNone/>
              </a:pPr>
              <a:t>4</a:t>
            </a:fld>
            <a:endParaRPr lang="en-US" altLang="en-US" sz="1000"/>
          </a:p>
        </p:txBody>
      </p:sp>
      <p:sp>
        <p:nvSpPr>
          <p:cNvPr id="44035" name="Rectangle 4"/>
          <p:cNvSpPr>
            <a:spLocks noGrp="1" noChangeArrowheads="1"/>
          </p:cNvSpPr>
          <p:nvPr>
            <p:ph type="title"/>
          </p:nvPr>
        </p:nvSpPr>
        <p:spPr/>
        <p:txBody>
          <a:bodyPr/>
          <a:lstStyle/>
          <a:p>
            <a:pPr eaLnBrk="1" hangingPunct="1"/>
            <a:r>
              <a:rPr lang="en-US" altLang="en-US"/>
              <a:t>Composition</a:t>
            </a:r>
          </a:p>
        </p:txBody>
      </p:sp>
      <p:sp>
        <p:nvSpPr>
          <p:cNvPr id="44036" name="Rectangle 5"/>
          <p:cNvSpPr>
            <a:spLocks noGrp="1" noChangeArrowheads="1"/>
          </p:cNvSpPr>
          <p:nvPr>
            <p:ph type="body" idx="1"/>
          </p:nvPr>
        </p:nvSpPr>
        <p:spPr/>
        <p:txBody>
          <a:bodyPr/>
          <a:lstStyle/>
          <a:p>
            <a:pPr eaLnBrk="1" hangingPunct="1"/>
            <a:r>
              <a:rPr lang="en-US" altLang="en-US"/>
              <a:t>In composition, one or more member(s) of a class are objects of another class type</a:t>
            </a:r>
          </a:p>
          <a:p>
            <a:pPr eaLnBrk="1" hangingPunct="1"/>
            <a:r>
              <a:rPr lang="en-US" altLang="en-US"/>
              <a:t>Composition is a “has-a” relation</a:t>
            </a:r>
          </a:p>
          <a:p>
            <a:pPr eaLnBrk="1" hangingPunct="1"/>
            <a:r>
              <a:rPr lang="en-US" altLang="en-US"/>
              <a:t>Arguments to the constructor of a member-object are specified in the heading part of the definition of the constructor</a:t>
            </a:r>
          </a:p>
        </p:txBody>
      </p:sp>
    </p:spTree>
    <p:extLst>
      <p:ext uri="{BB962C8B-B14F-4D97-AF65-F5344CB8AC3E}">
        <p14:creationId xmlns:p14="http://schemas.microsoft.com/office/powerpoint/2010/main" val="176200144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ChangeArrowheads="1"/>
          </p:cNvSpPr>
          <p:nvPr/>
        </p:nvSpPr>
        <p:spPr bwMode="auto">
          <a:xfrm>
            <a:off x="5943600" y="2895600"/>
            <a:ext cx="2209800" cy="3810000"/>
          </a:xfrm>
          <a:prstGeom prst="rect">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0356" name="Rectangle 4"/>
          <p:cNvSpPr>
            <a:spLocks noChangeArrowheads="1"/>
          </p:cNvSpPr>
          <p:nvPr/>
        </p:nvSpPr>
        <p:spPr bwMode="auto">
          <a:xfrm>
            <a:off x="6172200" y="2971800"/>
            <a:ext cx="990600" cy="304800"/>
          </a:xfrm>
          <a:prstGeom prst="rect">
            <a:avLst/>
          </a:prstGeom>
          <a:solidFill>
            <a:srgbClr val="FFFF00"/>
          </a:solidFill>
          <a:ln w="9525">
            <a:solidFill>
              <a:schemeClr val="tx1"/>
            </a:solidFill>
            <a:miter lim="800000"/>
            <a:headEnd/>
            <a:tailEnd/>
          </a:ln>
          <a:effectLst/>
          <a:extLst/>
        </p:spPr>
        <p:txBody>
          <a:bodyPr wrap="none" anchor="ctr"/>
          <a:lstStyle/>
          <a:p>
            <a:pPr eaLnBrk="1" hangingPunct="1">
              <a:defRPr/>
            </a:pPr>
            <a:endParaRPr lang="en-US"/>
          </a:p>
        </p:txBody>
      </p:sp>
      <p:sp>
        <p:nvSpPr>
          <p:cNvPr id="100357" name="Rectangle 5"/>
          <p:cNvSpPr>
            <a:spLocks noChangeArrowheads="1"/>
          </p:cNvSpPr>
          <p:nvPr/>
        </p:nvSpPr>
        <p:spPr bwMode="auto">
          <a:xfrm>
            <a:off x="6172200" y="3429000"/>
            <a:ext cx="990600" cy="304800"/>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0358" name="Oval 6"/>
          <p:cNvSpPr>
            <a:spLocks noChangeArrowheads="1"/>
          </p:cNvSpPr>
          <p:nvPr/>
        </p:nvSpPr>
        <p:spPr bwMode="auto">
          <a:xfrm>
            <a:off x="6019800" y="5395913"/>
            <a:ext cx="1905000" cy="547687"/>
          </a:xfrm>
          <a:prstGeom prst="ellipse">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0359" name="Text Box 7"/>
          <p:cNvSpPr txBox="1">
            <a:spLocks noChangeArrowheads="1"/>
          </p:cNvSpPr>
          <p:nvPr/>
        </p:nvSpPr>
        <p:spPr bwMode="auto">
          <a:xfrm>
            <a:off x="8153400" y="28956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t>objB</a:t>
            </a:r>
          </a:p>
        </p:txBody>
      </p:sp>
      <p:sp>
        <p:nvSpPr>
          <p:cNvPr id="100360" name="Text Box 8"/>
          <p:cNvSpPr txBox="1">
            <a:spLocks noChangeArrowheads="1"/>
          </p:cNvSpPr>
          <p:nvPr/>
        </p:nvSpPr>
        <p:spPr bwMode="auto">
          <a:xfrm>
            <a:off x="7315200" y="29718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var1</a:t>
            </a:r>
          </a:p>
        </p:txBody>
      </p:sp>
      <p:sp>
        <p:nvSpPr>
          <p:cNvPr id="100361" name="Text Box 9"/>
          <p:cNvSpPr txBox="1">
            <a:spLocks noChangeArrowheads="1"/>
          </p:cNvSpPr>
          <p:nvPr/>
        </p:nvSpPr>
        <p:spPr bwMode="auto">
          <a:xfrm>
            <a:off x="6629400" y="5334000"/>
            <a:ext cx="762000"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defRPr/>
            </a:pPr>
            <a:r>
              <a:rPr lang="en-US" altLang="en-US" sz="1400" b="1"/>
              <a:t>printB</a:t>
            </a:r>
          </a:p>
          <a:p>
            <a:pPr algn="ctr" eaLnBrk="1" hangingPunct="1">
              <a:spcBef>
                <a:spcPct val="50000"/>
              </a:spcBef>
              <a:defRPr/>
            </a:pPr>
            <a:r>
              <a:rPr lang="en-US" altLang="en-US" sz="1400" b="1"/>
              <a:t>setB</a:t>
            </a:r>
          </a:p>
        </p:txBody>
      </p:sp>
      <p:sp>
        <p:nvSpPr>
          <p:cNvPr id="100362" name="Rectangle 10"/>
          <p:cNvSpPr>
            <a:spLocks noChangeArrowheads="1"/>
          </p:cNvSpPr>
          <p:nvPr/>
        </p:nvSpPr>
        <p:spPr bwMode="auto">
          <a:xfrm>
            <a:off x="6172200" y="3886200"/>
            <a:ext cx="990600" cy="304800"/>
          </a:xfrm>
          <a:prstGeom prst="rect">
            <a:avLst/>
          </a:prstGeom>
          <a:solidFill>
            <a:srgbClr val="FFFF00"/>
          </a:solidFill>
          <a:ln w="9525">
            <a:solidFill>
              <a:schemeClr val="tx1"/>
            </a:solidFill>
            <a:miter lim="800000"/>
            <a:headEnd/>
            <a:tailEnd/>
          </a:ln>
          <a:effectLst/>
          <a:extLst/>
        </p:spPr>
        <p:txBody>
          <a:bodyPr wrap="none" anchor="ctr"/>
          <a:lstStyle/>
          <a:p>
            <a:pPr eaLnBrk="1" hangingPunct="1">
              <a:defRPr/>
            </a:pPr>
            <a:endParaRPr lang="en-US"/>
          </a:p>
        </p:txBody>
      </p:sp>
      <p:sp>
        <p:nvSpPr>
          <p:cNvPr id="100363" name="Text Box 11"/>
          <p:cNvSpPr txBox="1">
            <a:spLocks noChangeArrowheads="1"/>
          </p:cNvSpPr>
          <p:nvPr/>
        </p:nvSpPr>
        <p:spPr bwMode="auto">
          <a:xfrm>
            <a:off x="7315200" y="34290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var2</a:t>
            </a:r>
          </a:p>
        </p:txBody>
      </p:sp>
      <p:sp>
        <p:nvSpPr>
          <p:cNvPr id="100364" name="Text Box 12"/>
          <p:cNvSpPr txBox="1">
            <a:spLocks noChangeArrowheads="1"/>
          </p:cNvSpPr>
          <p:nvPr/>
        </p:nvSpPr>
        <p:spPr bwMode="auto">
          <a:xfrm>
            <a:off x="7315200" y="38862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z</a:t>
            </a:r>
          </a:p>
        </p:txBody>
      </p:sp>
      <p:sp>
        <p:nvSpPr>
          <p:cNvPr id="100365" name="Rectangle 13"/>
          <p:cNvSpPr>
            <a:spLocks noChangeArrowheads="1"/>
          </p:cNvSpPr>
          <p:nvPr/>
        </p:nvSpPr>
        <p:spPr bwMode="auto">
          <a:xfrm>
            <a:off x="6172200" y="4343400"/>
            <a:ext cx="1752600" cy="9144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0366" name="Rectangle 14"/>
          <p:cNvSpPr>
            <a:spLocks noChangeArrowheads="1"/>
          </p:cNvSpPr>
          <p:nvPr/>
        </p:nvSpPr>
        <p:spPr bwMode="auto">
          <a:xfrm>
            <a:off x="6248400" y="4419600"/>
            <a:ext cx="990600" cy="304800"/>
          </a:xfrm>
          <a:prstGeom prst="rect">
            <a:avLst/>
          </a:prstGeom>
          <a:solidFill>
            <a:srgbClr val="FFFF00"/>
          </a:solidFill>
          <a:ln w="9525">
            <a:solidFill>
              <a:schemeClr val="tx1"/>
            </a:solidFill>
            <a:miter lim="800000"/>
            <a:headEnd/>
            <a:tailEnd/>
          </a:ln>
          <a:effectLst/>
          <a:extLst/>
        </p:spPr>
        <p:txBody>
          <a:bodyPr wrap="none" anchor="ctr"/>
          <a:lstStyle/>
          <a:p>
            <a:pPr eaLnBrk="1" hangingPunct="1">
              <a:defRPr/>
            </a:pPr>
            <a:endParaRPr lang="en-US"/>
          </a:p>
        </p:txBody>
      </p:sp>
      <p:sp>
        <p:nvSpPr>
          <p:cNvPr id="100367" name="Rectangle 15"/>
          <p:cNvSpPr>
            <a:spLocks noChangeArrowheads="1"/>
          </p:cNvSpPr>
          <p:nvPr/>
        </p:nvSpPr>
        <p:spPr bwMode="auto">
          <a:xfrm>
            <a:off x="6248400" y="4876800"/>
            <a:ext cx="990600" cy="304800"/>
          </a:xfrm>
          <a:prstGeom prst="rect">
            <a:avLst/>
          </a:prstGeom>
          <a:solidFill>
            <a:srgbClr val="FFFF00"/>
          </a:solidFill>
          <a:ln w="9525">
            <a:solidFill>
              <a:schemeClr val="tx1"/>
            </a:solidFill>
            <a:miter lim="800000"/>
            <a:headEnd/>
            <a:tailEnd/>
          </a:ln>
          <a:effectLst/>
          <a:extLst/>
        </p:spPr>
        <p:txBody>
          <a:bodyPr wrap="none" anchor="ctr"/>
          <a:lstStyle/>
          <a:p>
            <a:pPr eaLnBrk="1" hangingPunct="1">
              <a:defRPr/>
            </a:pPr>
            <a:endParaRPr lang="en-US"/>
          </a:p>
        </p:txBody>
      </p:sp>
      <p:sp>
        <p:nvSpPr>
          <p:cNvPr id="100368" name="Text Box 16"/>
          <p:cNvSpPr txBox="1">
            <a:spLocks noChangeArrowheads="1"/>
          </p:cNvSpPr>
          <p:nvPr/>
        </p:nvSpPr>
        <p:spPr bwMode="auto">
          <a:xfrm>
            <a:off x="7391400" y="44196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x</a:t>
            </a:r>
          </a:p>
        </p:txBody>
      </p:sp>
      <p:sp>
        <p:nvSpPr>
          <p:cNvPr id="100369" name="Text Box 17"/>
          <p:cNvSpPr txBox="1">
            <a:spLocks noChangeArrowheads="1"/>
          </p:cNvSpPr>
          <p:nvPr/>
        </p:nvSpPr>
        <p:spPr bwMode="auto">
          <a:xfrm>
            <a:off x="7391400" y="48768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y</a:t>
            </a:r>
          </a:p>
        </p:txBody>
      </p:sp>
      <p:sp>
        <p:nvSpPr>
          <p:cNvPr id="100371" name="Rectangle 19"/>
          <p:cNvSpPr>
            <a:spLocks noChangeArrowheads="1"/>
          </p:cNvSpPr>
          <p:nvPr/>
        </p:nvSpPr>
        <p:spPr bwMode="auto">
          <a:xfrm>
            <a:off x="5867400" y="304800"/>
            <a:ext cx="2133600" cy="1981200"/>
          </a:xfrm>
          <a:prstGeom prst="rect">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0372" name="Rectangle 20"/>
          <p:cNvSpPr>
            <a:spLocks noChangeArrowheads="1"/>
          </p:cNvSpPr>
          <p:nvPr/>
        </p:nvSpPr>
        <p:spPr bwMode="auto">
          <a:xfrm>
            <a:off x="6096000" y="381000"/>
            <a:ext cx="990600" cy="304800"/>
          </a:xfrm>
          <a:prstGeom prst="rect">
            <a:avLst/>
          </a:prstGeom>
          <a:solidFill>
            <a:srgbClr val="FFFF00"/>
          </a:solidFill>
          <a:ln w="9525">
            <a:solidFill>
              <a:schemeClr val="tx1"/>
            </a:solidFill>
            <a:miter lim="800000"/>
            <a:headEnd/>
            <a:tailEnd/>
          </a:ln>
          <a:effectLst/>
          <a:extLst/>
        </p:spPr>
        <p:txBody>
          <a:bodyPr wrap="none" anchor="ctr"/>
          <a:lstStyle/>
          <a:p>
            <a:pPr eaLnBrk="1" hangingPunct="1">
              <a:defRPr/>
            </a:pPr>
            <a:endParaRPr lang="en-US"/>
          </a:p>
        </p:txBody>
      </p:sp>
      <p:sp>
        <p:nvSpPr>
          <p:cNvPr id="100373" name="Rectangle 21"/>
          <p:cNvSpPr>
            <a:spLocks noChangeArrowheads="1"/>
          </p:cNvSpPr>
          <p:nvPr/>
        </p:nvSpPr>
        <p:spPr bwMode="auto">
          <a:xfrm>
            <a:off x="6096000" y="838200"/>
            <a:ext cx="990600" cy="304800"/>
          </a:xfrm>
          <a:prstGeom prst="rect">
            <a:avLst/>
          </a:prstGeom>
          <a:solidFill>
            <a:srgbClr val="FFFF00"/>
          </a:solidFill>
          <a:ln w="9525">
            <a:solidFill>
              <a:schemeClr val="tx1"/>
            </a:solidFill>
            <a:miter lim="800000"/>
            <a:headEnd/>
            <a:tailEnd/>
          </a:ln>
          <a:effectLst/>
          <a:extLst/>
        </p:spPr>
        <p:txBody>
          <a:bodyPr wrap="none" anchor="ctr"/>
          <a:lstStyle/>
          <a:p>
            <a:pPr eaLnBrk="1" hangingPunct="1">
              <a:defRPr/>
            </a:pPr>
            <a:endParaRPr lang="en-US"/>
          </a:p>
        </p:txBody>
      </p:sp>
      <p:sp>
        <p:nvSpPr>
          <p:cNvPr id="100374" name="Rectangle 22"/>
          <p:cNvSpPr>
            <a:spLocks noChangeArrowheads="1"/>
          </p:cNvSpPr>
          <p:nvPr/>
        </p:nvSpPr>
        <p:spPr bwMode="auto">
          <a:xfrm>
            <a:off x="6096000" y="1295400"/>
            <a:ext cx="990600" cy="304800"/>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0375" name="Oval 23"/>
          <p:cNvSpPr>
            <a:spLocks noChangeArrowheads="1"/>
          </p:cNvSpPr>
          <p:nvPr/>
        </p:nvSpPr>
        <p:spPr bwMode="auto">
          <a:xfrm>
            <a:off x="5943600" y="1676400"/>
            <a:ext cx="1905000" cy="533400"/>
          </a:xfrm>
          <a:prstGeom prst="ellipse">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0376" name="Text Box 24"/>
          <p:cNvSpPr txBox="1">
            <a:spLocks noChangeArrowheads="1"/>
          </p:cNvSpPr>
          <p:nvPr/>
        </p:nvSpPr>
        <p:spPr bwMode="auto">
          <a:xfrm>
            <a:off x="8107680" y="389191"/>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t>objA</a:t>
            </a:r>
            <a:endParaRPr lang="en-US" altLang="en-US" dirty="0"/>
          </a:p>
        </p:txBody>
      </p:sp>
      <p:sp>
        <p:nvSpPr>
          <p:cNvPr id="100377" name="Text Box 25"/>
          <p:cNvSpPr txBox="1">
            <a:spLocks noChangeArrowheads="1"/>
          </p:cNvSpPr>
          <p:nvPr/>
        </p:nvSpPr>
        <p:spPr bwMode="auto">
          <a:xfrm>
            <a:off x="7239000" y="381000"/>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x</a:t>
            </a:r>
          </a:p>
        </p:txBody>
      </p:sp>
      <p:sp>
        <p:nvSpPr>
          <p:cNvPr id="100378" name="Text Box 26"/>
          <p:cNvSpPr txBox="1">
            <a:spLocks noChangeArrowheads="1"/>
          </p:cNvSpPr>
          <p:nvPr/>
        </p:nvSpPr>
        <p:spPr bwMode="auto">
          <a:xfrm>
            <a:off x="7239000" y="838200"/>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y</a:t>
            </a:r>
          </a:p>
        </p:txBody>
      </p:sp>
      <p:sp>
        <p:nvSpPr>
          <p:cNvPr id="100379" name="Text Box 27"/>
          <p:cNvSpPr txBox="1">
            <a:spLocks noChangeArrowheads="1"/>
          </p:cNvSpPr>
          <p:nvPr/>
        </p:nvSpPr>
        <p:spPr bwMode="auto">
          <a:xfrm>
            <a:off x="7239000" y="1295400"/>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z</a:t>
            </a:r>
          </a:p>
        </p:txBody>
      </p:sp>
      <p:sp>
        <p:nvSpPr>
          <p:cNvPr id="100380" name="Text Box 28"/>
          <p:cNvSpPr txBox="1">
            <a:spLocks noChangeArrowheads="1"/>
          </p:cNvSpPr>
          <p:nvPr/>
        </p:nvSpPr>
        <p:spPr bwMode="auto">
          <a:xfrm>
            <a:off x="6553200" y="1600200"/>
            <a:ext cx="762000"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defRPr/>
            </a:pPr>
            <a:r>
              <a:rPr lang="en-US" altLang="en-US" sz="1400" b="1"/>
              <a:t>printA</a:t>
            </a:r>
          </a:p>
          <a:p>
            <a:pPr algn="ctr" eaLnBrk="1" hangingPunct="1">
              <a:spcBef>
                <a:spcPct val="50000"/>
              </a:spcBef>
              <a:defRPr/>
            </a:pPr>
            <a:r>
              <a:rPr lang="en-US" altLang="en-US" sz="1400" b="1"/>
              <a:t>setA</a:t>
            </a:r>
          </a:p>
        </p:txBody>
      </p:sp>
      <p:pic>
        <p:nvPicPr>
          <p:cNvPr id="27675" name="Picture 30" descr="untitl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5789613" cy="6705600"/>
          </a:xfrm>
        </p:spPr>
      </p:pic>
      <p:sp>
        <p:nvSpPr>
          <p:cNvPr id="100383" name="Oval 31"/>
          <p:cNvSpPr>
            <a:spLocks noChangeArrowheads="1"/>
          </p:cNvSpPr>
          <p:nvPr/>
        </p:nvSpPr>
        <p:spPr bwMode="auto">
          <a:xfrm>
            <a:off x="6019800" y="6081713"/>
            <a:ext cx="1905000" cy="533400"/>
          </a:xfrm>
          <a:prstGeom prst="ellipse">
            <a:avLst/>
          </a:prstGeom>
          <a:solidFill>
            <a:srgbClr val="FFFF00"/>
          </a:solidFill>
          <a:ln w="9525">
            <a:solidFill>
              <a:schemeClr val="tx1"/>
            </a:solidFill>
            <a:miter lim="800000"/>
            <a:headEnd/>
            <a:tailEnd/>
          </a:ln>
          <a:effectLst/>
          <a:extLst/>
        </p:spPr>
        <p:txBody>
          <a:bodyPr wrap="none" anchor="ctr"/>
          <a:lstStyle/>
          <a:p>
            <a:pPr eaLnBrk="1" hangingPunct="1">
              <a:defRPr/>
            </a:pPr>
            <a:endParaRPr lang="en-US"/>
          </a:p>
        </p:txBody>
      </p:sp>
      <p:sp>
        <p:nvSpPr>
          <p:cNvPr id="100384" name="Text Box 32"/>
          <p:cNvSpPr txBox="1">
            <a:spLocks noChangeArrowheads="1"/>
          </p:cNvSpPr>
          <p:nvPr/>
        </p:nvSpPr>
        <p:spPr bwMode="auto">
          <a:xfrm>
            <a:off x="6629400" y="6005513"/>
            <a:ext cx="762000" cy="62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defRPr/>
            </a:pPr>
            <a:r>
              <a:rPr lang="en-US" altLang="en-US" sz="1400" b="1" dirty="0" err="1"/>
              <a:t>printA</a:t>
            </a:r>
            <a:endParaRPr lang="en-US" altLang="en-US" sz="1400" b="1" dirty="0"/>
          </a:p>
          <a:p>
            <a:pPr algn="ctr" eaLnBrk="1" hangingPunct="1">
              <a:spcBef>
                <a:spcPct val="50000"/>
              </a:spcBef>
              <a:defRPr/>
            </a:pPr>
            <a:r>
              <a:rPr lang="en-US" altLang="en-US" sz="1400" b="1" dirty="0" err="1"/>
              <a:t>setA</a:t>
            </a:r>
            <a:endParaRPr lang="en-US" altLang="en-US" sz="1400" b="1" dirty="0"/>
          </a:p>
        </p:txBody>
      </p:sp>
      <p:sp>
        <p:nvSpPr>
          <p:cNvPr id="100385" name="AutoShape 33"/>
          <p:cNvSpPr>
            <a:spLocks noChangeArrowheads="1"/>
          </p:cNvSpPr>
          <p:nvPr/>
        </p:nvSpPr>
        <p:spPr bwMode="auto">
          <a:xfrm>
            <a:off x="2209800" y="3124200"/>
            <a:ext cx="228600" cy="228600"/>
          </a:xfrm>
          <a:prstGeom prst="star5">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Tree>
    <p:extLst>
      <p:ext uri="{BB962C8B-B14F-4D97-AF65-F5344CB8AC3E}">
        <p14:creationId xmlns:p14="http://schemas.microsoft.com/office/powerpoint/2010/main" val="4608593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nodeType="withEffect">
                                  <p:stCondLst>
                                    <p:cond delay="0"/>
                                  </p:stCondLst>
                                  <p:childTnLst>
                                    <p:set>
                                      <p:cBhvr>
                                        <p:cTn id="6" dur="1" fill="hold">
                                          <p:stCondLst>
                                            <p:cond delay="0"/>
                                          </p:stCondLst>
                                        </p:cTn>
                                        <p:tgtEl>
                                          <p:spTgt spid="100385"/>
                                        </p:tgtEl>
                                        <p:attrNameLst>
                                          <p:attrName>style.visibility</p:attrName>
                                        </p:attrNameLst>
                                      </p:cBhvr>
                                      <p:to>
                                        <p:strVal val="visible"/>
                                      </p:to>
                                    </p:set>
                                    <p:anim calcmode="lin" valueType="num">
                                      <p:cBhvr>
                                        <p:cTn id="7" dur="1000" fill="hold"/>
                                        <p:tgtEl>
                                          <p:spTgt spid="100385"/>
                                        </p:tgtEl>
                                        <p:attrNameLst>
                                          <p:attrName>ppt_w</p:attrName>
                                        </p:attrNameLst>
                                      </p:cBhvr>
                                      <p:tavLst>
                                        <p:tav tm="0">
                                          <p:val>
                                            <p:strVal val="#ppt_w*0.70"/>
                                          </p:val>
                                        </p:tav>
                                        <p:tav tm="100000">
                                          <p:val>
                                            <p:strVal val="#ppt_w"/>
                                          </p:val>
                                        </p:tav>
                                      </p:tavLst>
                                    </p:anim>
                                    <p:anim calcmode="lin" valueType="num">
                                      <p:cBhvr>
                                        <p:cTn id="8" dur="1000" fill="hold"/>
                                        <p:tgtEl>
                                          <p:spTgt spid="100385"/>
                                        </p:tgtEl>
                                        <p:attrNameLst>
                                          <p:attrName>ppt_h</p:attrName>
                                        </p:attrNameLst>
                                      </p:cBhvr>
                                      <p:tavLst>
                                        <p:tav tm="0">
                                          <p:val>
                                            <p:strVal val="#ppt_h"/>
                                          </p:val>
                                        </p:tav>
                                        <p:tav tm="100000">
                                          <p:val>
                                            <p:strVal val="#ppt_h"/>
                                          </p:val>
                                        </p:tav>
                                      </p:tavLst>
                                    </p:anim>
                                    <p:animEffect transition="in" filter="fade">
                                      <p:cBhvr>
                                        <p:cTn id="9" dur="1000"/>
                                        <p:tgtEl>
                                          <p:spTgt spid="100385"/>
                                        </p:tgtEl>
                                      </p:cBhvr>
                                    </p:animEffect>
                                  </p:childTnLst>
                                </p:cTn>
                              </p:par>
                            </p:childTnLst>
                          </p:cTn>
                        </p:par>
                        <p:par>
                          <p:cTn id="10" fill="hold" nodeType="afterGroup">
                            <p:stCondLst>
                              <p:cond delay="1000"/>
                            </p:stCondLst>
                            <p:childTnLst>
                              <p:par>
                                <p:cTn id="11" presetID="6" presetClass="emph" presetSubtype="0" fill="hold" nodeType="afterEffect">
                                  <p:stCondLst>
                                    <p:cond delay="0"/>
                                  </p:stCondLst>
                                  <p:childTnLst>
                                    <p:animScale>
                                      <p:cBhvr>
                                        <p:cTn id="12" dur="3000" fill="hold"/>
                                        <p:tgtEl>
                                          <p:spTgt spid="100385"/>
                                        </p:tgtEl>
                                      </p:cBhvr>
                                      <p:by x="150000" y="150000"/>
                                    </p:animScale>
                                  </p:childTnLst>
                                </p:cTn>
                              </p:par>
                            </p:childTnLst>
                          </p:cTn>
                        </p:par>
                        <p:par>
                          <p:cTn id="13" fill="hold" nodeType="afterGroup">
                            <p:stCondLst>
                              <p:cond delay="4000"/>
                            </p:stCondLst>
                            <p:childTnLst>
                              <p:par>
                                <p:cTn id="14" presetID="4" presetClass="exit" presetSubtype="16" fill="hold" nodeType="afterEffect">
                                  <p:stCondLst>
                                    <p:cond delay="0"/>
                                  </p:stCondLst>
                                  <p:childTnLst>
                                    <p:animEffect transition="out" filter="box(in)">
                                      <p:cBhvr>
                                        <p:cTn id="15" dur="500"/>
                                        <p:tgtEl>
                                          <p:spTgt spid="100385"/>
                                        </p:tgtEl>
                                      </p:cBhvr>
                                    </p:animEffect>
                                    <p:set>
                                      <p:cBhvr>
                                        <p:cTn id="16" dur="1" fill="hold">
                                          <p:stCondLst>
                                            <p:cond delay="499"/>
                                          </p:stCondLst>
                                        </p:cTn>
                                        <p:tgtEl>
                                          <p:spTgt spid="100385"/>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0355"/>
                                        </p:tgtEl>
                                        <p:attrNameLst>
                                          <p:attrName>style.visibility</p:attrName>
                                        </p:attrNameLst>
                                      </p:cBhvr>
                                      <p:to>
                                        <p:strVal val="visible"/>
                                      </p:to>
                                    </p:set>
                                    <p:anim calcmode="lin" valueType="num">
                                      <p:cBhvr additive="base">
                                        <p:cTn id="21" dur="500" fill="hold"/>
                                        <p:tgtEl>
                                          <p:spTgt spid="100355"/>
                                        </p:tgtEl>
                                        <p:attrNameLst>
                                          <p:attrName>ppt_x</p:attrName>
                                        </p:attrNameLst>
                                      </p:cBhvr>
                                      <p:tavLst>
                                        <p:tav tm="0">
                                          <p:val>
                                            <p:strVal val="#ppt_x"/>
                                          </p:val>
                                        </p:tav>
                                        <p:tav tm="100000">
                                          <p:val>
                                            <p:strVal val="#ppt_x"/>
                                          </p:val>
                                        </p:tav>
                                      </p:tavLst>
                                    </p:anim>
                                    <p:anim calcmode="lin" valueType="num">
                                      <p:cBhvr additive="base">
                                        <p:cTn id="22" dur="500" fill="hold"/>
                                        <p:tgtEl>
                                          <p:spTgt spid="10035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0356"/>
                                        </p:tgtEl>
                                        <p:attrNameLst>
                                          <p:attrName>style.visibility</p:attrName>
                                        </p:attrNameLst>
                                      </p:cBhvr>
                                      <p:to>
                                        <p:strVal val="visible"/>
                                      </p:to>
                                    </p:set>
                                    <p:anim calcmode="lin" valueType="num">
                                      <p:cBhvr additive="base">
                                        <p:cTn id="25" dur="500" fill="hold"/>
                                        <p:tgtEl>
                                          <p:spTgt spid="100356"/>
                                        </p:tgtEl>
                                        <p:attrNameLst>
                                          <p:attrName>ppt_x</p:attrName>
                                        </p:attrNameLst>
                                      </p:cBhvr>
                                      <p:tavLst>
                                        <p:tav tm="0">
                                          <p:val>
                                            <p:strVal val="#ppt_x"/>
                                          </p:val>
                                        </p:tav>
                                        <p:tav tm="100000">
                                          <p:val>
                                            <p:strVal val="#ppt_x"/>
                                          </p:val>
                                        </p:tav>
                                      </p:tavLst>
                                    </p:anim>
                                    <p:anim calcmode="lin" valueType="num">
                                      <p:cBhvr additive="base">
                                        <p:cTn id="26" dur="500" fill="hold"/>
                                        <p:tgtEl>
                                          <p:spTgt spid="10035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0357"/>
                                        </p:tgtEl>
                                        <p:attrNameLst>
                                          <p:attrName>style.visibility</p:attrName>
                                        </p:attrNameLst>
                                      </p:cBhvr>
                                      <p:to>
                                        <p:strVal val="visible"/>
                                      </p:to>
                                    </p:set>
                                    <p:anim calcmode="lin" valueType="num">
                                      <p:cBhvr additive="base">
                                        <p:cTn id="29" dur="500" fill="hold"/>
                                        <p:tgtEl>
                                          <p:spTgt spid="100357"/>
                                        </p:tgtEl>
                                        <p:attrNameLst>
                                          <p:attrName>ppt_x</p:attrName>
                                        </p:attrNameLst>
                                      </p:cBhvr>
                                      <p:tavLst>
                                        <p:tav tm="0">
                                          <p:val>
                                            <p:strVal val="#ppt_x"/>
                                          </p:val>
                                        </p:tav>
                                        <p:tav tm="100000">
                                          <p:val>
                                            <p:strVal val="#ppt_x"/>
                                          </p:val>
                                        </p:tav>
                                      </p:tavLst>
                                    </p:anim>
                                    <p:anim calcmode="lin" valueType="num">
                                      <p:cBhvr additive="base">
                                        <p:cTn id="30" dur="500" fill="hold"/>
                                        <p:tgtEl>
                                          <p:spTgt spid="10035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0358"/>
                                        </p:tgtEl>
                                        <p:attrNameLst>
                                          <p:attrName>style.visibility</p:attrName>
                                        </p:attrNameLst>
                                      </p:cBhvr>
                                      <p:to>
                                        <p:strVal val="visible"/>
                                      </p:to>
                                    </p:set>
                                    <p:anim calcmode="lin" valueType="num">
                                      <p:cBhvr additive="base">
                                        <p:cTn id="33" dur="500" fill="hold"/>
                                        <p:tgtEl>
                                          <p:spTgt spid="100358"/>
                                        </p:tgtEl>
                                        <p:attrNameLst>
                                          <p:attrName>ppt_x</p:attrName>
                                        </p:attrNameLst>
                                      </p:cBhvr>
                                      <p:tavLst>
                                        <p:tav tm="0">
                                          <p:val>
                                            <p:strVal val="#ppt_x"/>
                                          </p:val>
                                        </p:tav>
                                        <p:tav tm="100000">
                                          <p:val>
                                            <p:strVal val="#ppt_x"/>
                                          </p:val>
                                        </p:tav>
                                      </p:tavLst>
                                    </p:anim>
                                    <p:anim calcmode="lin" valueType="num">
                                      <p:cBhvr additive="base">
                                        <p:cTn id="34" dur="500" fill="hold"/>
                                        <p:tgtEl>
                                          <p:spTgt spid="10035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00359"/>
                                        </p:tgtEl>
                                        <p:attrNameLst>
                                          <p:attrName>style.visibility</p:attrName>
                                        </p:attrNameLst>
                                      </p:cBhvr>
                                      <p:to>
                                        <p:strVal val="visible"/>
                                      </p:to>
                                    </p:set>
                                    <p:anim calcmode="lin" valueType="num">
                                      <p:cBhvr additive="base">
                                        <p:cTn id="37" dur="500" fill="hold"/>
                                        <p:tgtEl>
                                          <p:spTgt spid="100359"/>
                                        </p:tgtEl>
                                        <p:attrNameLst>
                                          <p:attrName>ppt_x</p:attrName>
                                        </p:attrNameLst>
                                      </p:cBhvr>
                                      <p:tavLst>
                                        <p:tav tm="0">
                                          <p:val>
                                            <p:strVal val="#ppt_x"/>
                                          </p:val>
                                        </p:tav>
                                        <p:tav tm="100000">
                                          <p:val>
                                            <p:strVal val="#ppt_x"/>
                                          </p:val>
                                        </p:tav>
                                      </p:tavLst>
                                    </p:anim>
                                    <p:anim calcmode="lin" valueType="num">
                                      <p:cBhvr additive="base">
                                        <p:cTn id="38" dur="500" fill="hold"/>
                                        <p:tgtEl>
                                          <p:spTgt spid="10035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0360"/>
                                        </p:tgtEl>
                                        <p:attrNameLst>
                                          <p:attrName>style.visibility</p:attrName>
                                        </p:attrNameLst>
                                      </p:cBhvr>
                                      <p:to>
                                        <p:strVal val="visible"/>
                                      </p:to>
                                    </p:set>
                                    <p:anim calcmode="lin" valueType="num">
                                      <p:cBhvr additive="base">
                                        <p:cTn id="41" dur="500" fill="hold"/>
                                        <p:tgtEl>
                                          <p:spTgt spid="100360"/>
                                        </p:tgtEl>
                                        <p:attrNameLst>
                                          <p:attrName>ppt_x</p:attrName>
                                        </p:attrNameLst>
                                      </p:cBhvr>
                                      <p:tavLst>
                                        <p:tav tm="0">
                                          <p:val>
                                            <p:strVal val="#ppt_x"/>
                                          </p:val>
                                        </p:tav>
                                        <p:tav tm="100000">
                                          <p:val>
                                            <p:strVal val="#ppt_x"/>
                                          </p:val>
                                        </p:tav>
                                      </p:tavLst>
                                    </p:anim>
                                    <p:anim calcmode="lin" valueType="num">
                                      <p:cBhvr additive="base">
                                        <p:cTn id="42" dur="500" fill="hold"/>
                                        <p:tgtEl>
                                          <p:spTgt spid="10036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00361"/>
                                        </p:tgtEl>
                                        <p:attrNameLst>
                                          <p:attrName>style.visibility</p:attrName>
                                        </p:attrNameLst>
                                      </p:cBhvr>
                                      <p:to>
                                        <p:strVal val="visible"/>
                                      </p:to>
                                    </p:set>
                                    <p:anim calcmode="lin" valueType="num">
                                      <p:cBhvr additive="base">
                                        <p:cTn id="45" dur="500" fill="hold"/>
                                        <p:tgtEl>
                                          <p:spTgt spid="100361"/>
                                        </p:tgtEl>
                                        <p:attrNameLst>
                                          <p:attrName>ppt_x</p:attrName>
                                        </p:attrNameLst>
                                      </p:cBhvr>
                                      <p:tavLst>
                                        <p:tav tm="0">
                                          <p:val>
                                            <p:strVal val="#ppt_x"/>
                                          </p:val>
                                        </p:tav>
                                        <p:tav tm="100000">
                                          <p:val>
                                            <p:strVal val="#ppt_x"/>
                                          </p:val>
                                        </p:tav>
                                      </p:tavLst>
                                    </p:anim>
                                    <p:anim calcmode="lin" valueType="num">
                                      <p:cBhvr additive="base">
                                        <p:cTn id="46" dur="500" fill="hold"/>
                                        <p:tgtEl>
                                          <p:spTgt spid="100361"/>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00362"/>
                                        </p:tgtEl>
                                        <p:attrNameLst>
                                          <p:attrName>style.visibility</p:attrName>
                                        </p:attrNameLst>
                                      </p:cBhvr>
                                      <p:to>
                                        <p:strVal val="visible"/>
                                      </p:to>
                                    </p:set>
                                    <p:anim calcmode="lin" valueType="num">
                                      <p:cBhvr additive="base">
                                        <p:cTn id="49" dur="500" fill="hold"/>
                                        <p:tgtEl>
                                          <p:spTgt spid="100362"/>
                                        </p:tgtEl>
                                        <p:attrNameLst>
                                          <p:attrName>ppt_x</p:attrName>
                                        </p:attrNameLst>
                                      </p:cBhvr>
                                      <p:tavLst>
                                        <p:tav tm="0">
                                          <p:val>
                                            <p:strVal val="#ppt_x"/>
                                          </p:val>
                                        </p:tav>
                                        <p:tav tm="100000">
                                          <p:val>
                                            <p:strVal val="#ppt_x"/>
                                          </p:val>
                                        </p:tav>
                                      </p:tavLst>
                                    </p:anim>
                                    <p:anim calcmode="lin" valueType="num">
                                      <p:cBhvr additive="base">
                                        <p:cTn id="50" dur="500" fill="hold"/>
                                        <p:tgtEl>
                                          <p:spTgt spid="10036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0363"/>
                                        </p:tgtEl>
                                        <p:attrNameLst>
                                          <p:attrName>style.visibility</p:attrName>
                                        </p:attrNameLst>
                                      </p:cBhvr>
                                      <p:to>
                                        <p:strVal val="visible"/>
                                      </p:to>
                                    </p:set>
                                    <p:anim calcmode="lin" valueType="num">
                                      <p:cBhvr additive="base">
                                        <p:cTn id="53" dur="500" fill="hold"/>
                                        <p:tgtEl>
                                          <p:spTgt spid="100363"/>
                                        </p:tgtEl>
                                        <p:attrNameLst>
                                          <p:attrName>ppt_x</p:attrName>
                                        </p:attrNameLst>
                                      </p:cBhvr>
                                      <p:tavLst>
                                        <p:tav tm="0">
                                          <p:val>
                                            <p:strVal val="#ppt_x"/>
                                          </p:val>
                                        </p:tav>
                                        <p:tav tm="100000">
                                          <p:val>
                                            <p:strVal val="#ppt_x"/>
                                          </p:val>
                                        </p:tav>
                                      </p:tavLst>
                                    </p:anim>
                                    <p:anim calcmode="lin" valueType="num">
                                      <p:cBhvr additive="base">
                                        <p:cTn id="54" dur="500" fill="hold"/>
                                        <p:tgtEl>
                                          <p:spTgt spid="10036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00364"/>
                                        </p:tgtEl>
                                        <p:attrNameLst>
                                          <p:attrName>style.visibility</p:attrName>
                                        </p:attrNameLst>
                                      </p:cBhvr>
                                      <p:to>
                                        <p:strVal val="visible"/>
                                      </p:to>
                                    </p:set>
                                    <p:anim calcmode="lin" valueType="num">
                                      <p:cBhvr additive="base">
                                        <p:cTn id="57" dur="500" fill="hold"/>
                                        <p:tgtEl>
                                          <p:spTgt spid="100364"/>
                                        </p:tgtEl>
                                        <p:attrNameLst>
                                          <p:attrName>ppt_x</p:attrName>
                                        </p:attrNameLst>
                                      </p:cBhvr>
                                      <p:tavLst>
                                        <p:tav tm="0">
                                          <p:val>
                                            <p:strVal val="#ppt_x"/>
                                          </p:val>
                                        </p:tav>
                                        <p:tav tm="100000">
                                          <p:val>
                                            <p:strVal val="#ppt_x"/>
                                          </p:val>
                                        </p:tav>
                                      </p:tavLst>
                                    </p:anim>
                                    <p:anim calcmode="lin" valueType="num">
                                      <p:cBhvr additive="base">
                                        <p:cTn id="58" dur="500" fill="hold"/>
                                        <p:tgtEl>
                                          <p:spTgt spid="10036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00365"/>
                                        </p:tgtEl>
                                        <p:attrNameLst>
                                          <p:attrName>style.visibility</p:attrName>
                                        </p:attrNameLst>
                                      </p:cBhvr>
                                      <p:to>
                                        <p:strVal val="visible"/>
                                      </p:to>
                                    </p:set>
                                    <p:anim calcmode="lin" valueType="num">
                                      <p:cBhvr additive="base">
                                        <p:cTn id="61" dur="500" fill="hold"/>
                                        <p:tgtEl>
                                          <p:spTgt spid="100365"/>
                                        </p:tgtEl>
                                        <p:attrNameLst>
                                          <p:attrName>ppt_x</p:attrName>
                                        </p:attrNameLst>
                                      </p:cBhvr>
                                      <p:tavLst>
                                        <p:tav tm="0">
                                          <p:val>
                                            <p:strVal val="#ppt_x"/>
                                          </p:val>
                                        </p:tav>
                                        <p:tav tm="100000">
                                          <p:val>
                                            <p:strVal val="#ppt_x"/>
                                          </p:val>
                                        </p:tav>
                                      </p:tavLst>
                                    </p:anim>
                                    <p:anim calcmode="lin" valueType="num">
                                      <p:cBhvr additive="base">
                                        <p:cTn id="62" dur="500" fill="hold"/>
                                        <p:tgtEl>
                                          <p:spTgt spid="10036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00366"/>
                                        </p:tgtEl>
                                        <p:attrNameLst>
                                          <p:attrName>style.visibility</p:attrName>
                                        </p:attrNameLst>
                                      </p:cBhvr>
                                      <p:to>
                                        <p:strVal val="visible"/>
                                      </p:to>
                                    </p:set>
                                    <p:anim calcmode="lin" valueType="num">
                                      <p:cBhvr additive="base">
                                        <p:cTn id="65" dur="500" fill="hold"/>
                                        <p:tgtEl>
                                          <p:spTgt spid="100366"/>
                                        </p:tgtEl>
                                        <p:attrNameLst>
                                          <p:attrName>ppt_x</p:attrName>
                                        </p:attrNameLst>
                                      </p:cBhvr>
                                      <p:tavLst>
                                        <p:tav tm="0">
                                          <p:val>
                                            <p:strVal val="#ppt_x"/>
                                          </p:val>
                                        </p:tav>
                                        <p:tav tm="100000">
                                          <p:val>
                                            <p:strVal val="#ppt_x"/>
                                          </p:val>
                                        </p:tav>
                                      </p:tavLst>
                                    </p:anim>
                                    <p:anim calcmode="lin" valueType="num">
                                      <p:cBhvr additive="base">
                                        <p:cTn id="66" dur="500" fill="hold"/>
                                        <p:tgtEl>
                                          <p:spTgt spid="10036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00367"/>
                                        </p:tgtEl>
                                        <p:attrNameLst>
                                          <p:attrName>style.visibility</p:attrName>
                                        </p:attrNameLst>
                                      </p:cBhvr>
                                      <p:to>
                                        <p:strVal val="visible"/>
                                      </p:to>
                                    </p:set>
                                    <p:anim calcmode="lin" valueType="num">
                                      <p:cBhvr additive="base">
                                        <p:cTn id="69" dur="500" fill="hold"/>
                                        <p:tgtEl>
                                          <p:spTgt spid="100367"/>
                                        </p:tgtEl>
                                        <p:attrNameLst>
                                          <p:attrName>ppt_x</p:attrName>
                                        </p:attrNameLst>
                                      </p:cBhvr>
                                      <p:tavLst>
                                        <p:tav tm="0">
                                          <p:val>
                                            <p:strVal val="#ppt_x"/>
                                          </p:val>
                                        </p:tav>
                                        <p:tav tm="100000">
                                          <p:val>
                                            <p:strVal val="#ppt_x"/>
                                          </p:val>
                                        </p:tav>
                                      </p:tavLst>
                                    </p:anim>
                                    <p:anim calcmode="lin" valueType="num">
                                      <p:cBhvr additive="base">
                                        <p:cTn id="70" dur="500" fill="hold"/>
                                        <p:tgtEl>
                                          <p:spTgt spid="10036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00368"/>
                                        </p:tgtEl>
                                        <p:attrNameLst>
                                          <p:attrName>style.visibility</p:attrName>
                                        </p:attrNameLst>
                                      </p:cBhvr>
                                      <p:to>
                                        <p:strVal val="visible"/>
                                      </p:to>
                                    </p:set>
                                    <p:anim calcmode="lin" valueType="num">
                                      <p:cBhvr additive="base">
                                        <p:cTn id="73" dur="500" fill="hold"/>
                                        <p:tgtEl>
                                          <p:spTgt spid="100368"/>
                                        </p:tgtEl>
                                        <p:attrNameLst>
                                          <p:attrName>ppt_x</p:attrName>
                                        </p:attrNameLst>
                                      </p:cBhvr>
                                      <p:tavLst>
                                        <p:tav tm="0">
                                          <p:val>
                                            <p:strVal val="#ppt_x"/>
                                          </p:val>
                                        </p:tav>
                                        <p:tav tm="100000">
                                          <p:val>
                                            <p:strVal val="#ppt_x"/>
                                          </p:val>
                                        </p:tav>
                                      </p:tavLst>
                                    </p:anim>
                                    <p:anim calcmode="lin" valueType="num">
                                      <p:cBhvr additive="base">
                                        <p:cTn id="74" dur="500" fill="hold"/>
                                        <p:tgtEl>
                                          <p:spTgt spid="100368"/>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00369"/>
                                        </p:tgtEl>
                                        <p:attrNameLst>
                                          <p:attrName>style.visibility</p:attrName>
                                        </p:attrNameLst>
                                      </p:cBhvr>
                                      <p:to>
                                        <p:strVal val="visible"/>
                                      </p:to>
                                    </p:set>
                                    <p:anim calcmode="lin" valueType="num">
                                      <p:cBhvr additive="base">
                                        <p:cTn id="77" dur="500" fill="hold"/>
                                        <p:tgtEl>
                                          <p:spTgt spid="100369"/>
                                        </p:tgtEl>
                                        <p:attrNameLst>
                                          <p:attrName>ppt_x</p:attrName>
                                        </p:attrNameLst>
                                      </p:cBhvr>
                                      <p:tavLst>
                                        <p:tav tm="0">
                                          <p:val>
                                            <p:strVal val="#ppt_x"/>
                                          </p:val>
                                        </p:tav>
                                        <p:tav tm="100000">
                                          <p:val>
                                            <p:strVal val="#ppt_x"/>
                                          </p:val>
                                        </p:tav>
                                      </p:tavLst>
                                    </p:anim>
                                    <p:anim calcmode="lin" valueType="num">
                                      <p:cBhvr additive="base">
                                        <p:cTn id="78" dur="500" fill="hold"/>
                                        <p:tgtEl>
                                          <p:spTgt spid="100369"/>
                                        </p:tgtEl>
                                        <p:attrNameLst>
                                          <p:attrName>ppt_y</p:attrName>
                                        </p:attrNameLst>
                                      </p:cBhvr>
                                      <p:tavLst>
                                        <p:tav tm="0">
                                          <p:val>
                                            <p:strVal val="1+#ppt_h/2"/>
                                          </p:val>
                                        </p:tav>
                                        <p:tav tm="100000">
                                          <p:val>
                                            <p:strVal val="#ppt_y"/>
                                          </p:val>
                                        </p:tav>
                                      </p:tavLst>
                                    </p:anim>
                                  </p:childTnLst>
                                </p:cTn>
                              </p:par>
                            </p:childTnLst>
                          </p:cTn>
                        </p:par>
                        <p:par>
                          <p:cTn id="79" fill="hold" nodeType="afterGroup">
                            <p:stCondLst>
                              <p:cond delay="500"/>
                            </p:stCondLst>
                            <p:childTnLst>
                              <p:par>
                                <p:cTn id="80" presetID="4" presetClass="entr" presetSubtype="16" fill="hold" grpId="0" nodeType="afterEffect">
                                  <p:stCondLst>
                                    <p:cond delay="0"/>
                                  </p:stCondLst>
                                  <p:childTnLst>
                                    <p:set>
                                      <p:cBhvr>
                                        <p:cTn id="81" dur="1" fill="hold">
                                          <p:stCondLst>
                                            <p:cond delay="0"/>
                                          </p:stCondLst>
                                        </p:cTn>
                                        <p:tgtEl>
                                          <p:spTgt spid="100383"/>
                                        </p:tgtEl>
                                        <p:attrNameLst>
                                          <p:attrName>style.visibility</p:attrName>
                                        </p:attrNameLst>
                                      </p:cBhvr>
                                      <p:to>
                                        <p:strVal val="visible"/>
                                      </p:to>
                                    </p:set>
                                    <p:animEffect transition="in" filter="box(in)">
                                      <p:cBhvr>
                                        <p:cTn id="82" dur="500"/>
                                        <p:tgtEl>
                                          <p:spTgt spid="100383"/>
                                        </p:tgtEl>
                                      </p:cBhvr>
                                    </p:animEffect>
                                  </p:childTnLst>
                                </p:cTn>
                              </p:par>
                            </p:childTnLst>
                          </p:cTn>
                        </p:par>
                        <p:par>
                          <p:cTn id="83" fill="hold" nodeType="afterGroup">
                            <p:stCondLst>
                              <p:cond delay="1000"/>
                            </p:stCondLst>
                            <p:childTnLst>
                              <p:par>
                                <p:cTn id="84" presetID="4" presetClass="entr" presetSubtype="16" fill="hold" grpId="0" nodeType="afterEffect">
                                  <p:stCondLst>
                                    <p:cond delay="0"/>
                                  </p:stCondLst>
                                  <p:childTnLst>
                                    <p:set>
                                      <p:cBhvr>
                                        <p:cTn id="85" dur="1" fill="hold">
                                          <p:stCondLst>
                                            <p:cond delay="0"/>
                                          </p:stCondLst>
                                        </p:cTn>
                                        <p:tgtEl>
                                          <p:spTgt spid="100384"/>
                                        </p:tgtEl>
                                        <p:attrNameLst>
                                          <p:attrName>style.visibility</p:attrName>
                                        </p:attrNameLst>
                                      </p:cBhvr>
                                      <p:to>
                                        <p:strVal val="visible"/>
                                      </p:to>
                                    </p:set>
                                    <p:animEffect transition="in" filter="box(in)">
                                      <p:cBhvr>
                                        <p:cTn id="86" dur="500"/>
                                        <p:tgtEl>
                                          <p:spTgt spid="100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animBg="1"/>
      <p:bldP spid="100356" grpId="0" animBg="1"/>
      <p:bldP spid="100357" grpId="0" animBg="1"/>
      <p:bldP spid="100358" grpId="0" animBg="1"/>
      <p:bldP spid="100359" grpId="0"/>
      <p:bldP spid="100360" grpId="0"/>
      <p:bldP spid="100361" grpId="0"/>
      <p:bldP spid="100362" grpId="0" animBg="1"/>
      <p:bldP spid="100363" grpId="0"/>
      <p:bldP spid="100364" grpId="0"/>
      <p:bldP spid="100365" grpId="0" animBg="1"/>
      <p:bldP spid="100366" grpId="0" animBg="1"/>
      <p:bldP spid="100367" grpId="0" animBg="1"/>
      <p:bldP spid="100368" grpId="0"/>
      <p:bldP spid="100369" grpId="0"/>
      <p:bldP spid="100383" grpId="0" animBg="1"/>
      <p:bldP spid="100384"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descr="untitl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76200"/>
            <a:ext cx="6353175" cy="6934200"/>
          </a:xfrm>
        </p:spPr>
      </p:pic>
      <p:sp>
        <p:nvSpPr>
          <p:cNvPr id="105479" name="Rectangle 7"/>
          <p:cNvSpPr>
            <a:spLocks noChangeArrowheads="1"/>
          </p:cNvSpPr>
          <p:nvPr/>
        </p:nvSpPr>
        <p:spPr bwMode="auto">
          <a:xfrm>
            <a:off x="6324600" y="2424113"/>
            <a:ext cx="2209800" cy="3810000"/>
          </a:xfrm>
          <a:prstGeom prst="rect">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5482" name="Oval 10"/>
          <p:cNvSpPr>
            <a:spLocks noChangeArrowheads="1"/>
          </p:cNvSpPr>
          <p:nvPr/>
        </p:nvSpPr>
        <p:spPr bwMode="auto">
          <a:xfrm>
            <a:off x="6400800" y="4924425"/>
            <a:ext cx="1905000" cy="1233488"/>
          </a:xfrm>
          <a:prstGeom prst="ellipse">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5483" name="Text Box 11"/>
          <p:cNvSpPr txBox="1">
            <a:spLocks noChangeArrowheads="1"/>
          </p:cNvSpPr>
          <p:nvPr/>
        </p:nvSpPr>
        <p:spPr bwMode="auto">
          <a:xfrm>
            <a:off x="8458200" y="23622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t>objB</a:t>
            </a:r>
          </a:p>
        </p:txBody>
      </p:sp>
      <p:grpSp>
        <p:nvGrpSpPr>
          <p:cNvPr id="2" name="Group 1"/>
          <p:cNvGrpSpPr/>
          <p:nvPr/>
        </p:nvGrpSpPr>
        <p:grpSpPr>
          <a:xfrm>
            <a:off x="6553200" y="2500313"/>
            <a:ext cx="1752600" cy="3624262"/>
            <a:chOff x="6553200" y="2500313"/>
            <a:chExt cx="1752600" cy="3624262"/>
          </a:xfrm>
        </p:grpSpPr>
        <p:sp>
          <p:nvSpPr>
            <p:cNvPr id="105480" name="Rectangle 8"/>
            <p:cNvSpPr>
              <a:spLocks noChangeArrowheads="1"/>
            </p:cNvSpPr>
            <p:nvPr/>
          </p:nvSpPr>
          <p:spPr bwMode="auto">
            <a:xfrm>
              <a:off x="6553200" y="2500313"/>
              <a:ext cx="990600" cy="3048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5481" name="Rectangle 9"/>
            <p:cNvSpPr>
              <a:spLocks noChangeArrowheads="1"/>
            </p:cNvSpPr>
            <p:nvPr/>
          </p:nvSpPr>
          <p:spPr bwMode="auto">
            <a:xfrm>
              <a:off x="6553200" y="2957513"/>
              <a:ext cx="990600" cy="304800"/>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5484" name="Text Box 12"/>
            <p:cNvSpPr txBox="1">
              <a:spLocks noChangeArrowheads="1"/>
            </p:cNvSpPr>
            <p:nvPr/>
          </p:nvSpPr>
          <p:spPr bwMode="auto">
            <a:xfrm>
              <a:off x="7696200" y="2500313"/>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dirty="0"/>
                <a:t>var1</a:t>
              </a:r>
            </a:p>
          </p:txBody>
        </p:sp>
        <p:sp>
          <p:nvSpPr>
            <p:cNvPr id="105485" name="Text Box 13"/>
            <p:cNvSpPr txBox="1">
              <a:spLocks noChangeArrowheads="1"/>
            </p:cNvSpPr>
            <p:nvPr/>
          </p:nvSpPr>
          <p:spPr bwMode="auto">
            <a:xfrm>
              <a:off x="7010400" y="4862513"/>
              <a:ext cx="762000" cy="126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defRPr/>
              </a:pPr>
              <a:r>
                <a:rPr lang="en-US" altLang="en-US" sz="1400" b="1"/>
                <a:t>printB</a:t>
              </a:r>
            </a:p>
            <a:p>
              <a:pPr algn="ctr" eaLnBrk="1" hangingPunct="1">
                <a:spcBef>
                  <a:spcPct val="50000"/>
                </a:spcBef>
                <a:defRPr/>
              </a:pPr>
              <a:r>
                <a:rPr lang="en-US" altLang="en-US" sz="1400" b="1"/>
                <a:t>setB</a:t>
              </a:r>
            </a:p>
            <a:p>
              <a:pPr algn="ctr" eaLnBrk="1" hangingPunct="1">
                <a:spcBef>
                  <a:spcPct val="50000"/>
                </a:spcBef>
                <a:defRPr/>
              </a:pPr>
              <a:r>
                <a:rPr lang="en-US" altLang="en-US" sz="1400" b="1"/>
                <a:t>printA</a:t>
              </a:r>
            </a:p>
            <a:p>
              <a:pPr algn="ctr" eaLnBrk="1" hangingPunct="1">
                <a:spcBef>
                  <a:spcPct val="50000"/>
                </a:spcBef>
                <a:defRPr/>
              </a:pPr>
              <a:r>
                <a:rPr lang="en-US" altLang="en-US" sz="1400" b="1"/>
                <a:t>setA</a:t>
              </a:r>
            </a:p>
          </p:txBody>
        </p:sp>
        <p:sp>
          <p:nvSpPr>
            <p:cNvPr id="105486" name="Rectangle 14"/>
            <p:cNvSpPr>
              <a:spLocks noChangeArrowheads="1"/>
            </p:cNvSpPr>
            <p:nvPr/>
          </p:nvSpPr>
          <p:spPr bwMode="auto">
            <a:xfrm>
              <a:off x="6553200" y="3414713"/>
              <a:ext cx="990600" cy="304800"/>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5487" name="Text Box 15"/>
            <p:cNvSpPr txBox="1">
              <a:spLocks noChangeArrowheads="1"/>
            </p:cNvSpPr>
            <p:nvPr/>
          </p:nvSpPr>
          <p:spPr bwMode="auto">
            <a:xfrm>
              <a:off x="7696200" y="2957513"/>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var2</a:t>
              </a:r>
            </a:p>
          </p:txBody>
        </p:sp>
        <p:sp>
          <p:nvSpPr>
            <p:cNvPr id="105488" name="Text Box 16"/>
            <p:cNvSpPr txBox="1">
              <a:spLocks noChangeArrowheads="1"/>
            </p:cNvSpPr>
            <p:nvPr/>
          </p:nvSpPr>
          <p:spPr bwMode="auto">
            <a:xfrm>
              <a:off x="7696200" y="3414713"/>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z</a:t>
              </a:r>
            </a:p>
          </p:txBody>
        </p:sp>
        <p:sp>
          <p:nvSpPr>
            <p:cNvPr id="105489" name="Rectangle 17"/>
            <p:cNvSpPr>
              <a:spLocks noChangeArrowheads="1"/>
            </p:cNvSpPr>
            <p:nvPr/>
          </p:nvSpPr>
          <p:spPr bwMode="auto">
            <a:xfrm>
              <a:off x="6553200" y="3871913"/>
              <a:ext cx="1752600" cy="9144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5490" name="Rectangle 18"/>
            <p:cNvSpPr>
              <a:spLocks noChangeArrowheads="1"/>
            </p:cNvSpPr>
            <p:nvPr/>
          </p:nvSpPr>
          <p:spPr bwMode="auto">
            <a:xfrm>
              <a:off x="6629400" y="3948113"/>
              <a:ext cx="990600" cy="3048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5491" name="Rectangle 19"/>
            <p:cNvSpPr>
              <a:spLocks noChangeArrowheads="1"/>
            </p:cNvSpPr>
            <p:nvPr/>
          </p:nvSpPr>
          <p:spPr bwMode="auto">
            <a:xfrm>
              <a:off x="6629400" y="4405313"/>
              <a:ext cx="990600" cy="3048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5492" name="Text Box 20"/>
            <p:cNvSpPr txBox="1">
              <a:spLocks noChangeArrowheads="1"/>
            </p:cNvSpPr>
            <p:nvPr/>
          </p:nvSpPr>
          <p:spPr bwMode="auto">
            <a:xfrm>
              <a:off x="7772400" y="3948113"/>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x</a:t>
              </a:r>
            </a:p>
          </p:txBody>
        </p:sp>
        <p:sp>
          <p:nvSpPr>
            <p:cNvPr id="105493" name="Text Box 21"/>
            <p:cNvSpPr txBox="1">
              <a:spLocks noChangeArrowheads="1"/>
            </p:cNvSpPr>
            <p:nvPr/>
          </p:nvSpPr>
          <p:spPr bwMode="auto">
            <a:xfrm>
              <a:off x="7772400" y="4405313"/>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y</a:t>
              </a:r>
            </a:p>
          </p:txBody>
        </p:sp>
      </p:grpSp>
    </p:spTree>
    <p:extLst>
      <p:ext uri="{BB962C8B-B14F-4D97-AF65-F5344CB8AC3E}">
        <p14:creationId xmlns:p14="http://schemas.microsoft.com/office/powerpoint/2010/main" val="183735008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6.1.7 Defining a simple subclass (7)</a:t>
            </a:r>
          </a:p>
        </p:txBody>
      </p:sp>
      <p:sp>
        <p:nvSpPr>
          <p:cNvPr id="3" name="Content Placeholder 2"/>
          <p:cNvSpPr>
            <a:spLocks noGrp="1"/>
          </p:cNvSpPr>
          <p:nvPr>
            <p:ph idx="1"/>
          </p:nvPr>
        </p:nvSpPr>
        <p:spPr/>
        <p:txBody>
          <a:bodyPr>
            <a:noAutofit/>
          </a:bodyPr>
          <a:lstStyle/>
          <a:p>
            <a:pPr marL="0" indent="0">
              <a:buNone/>
            </a:pPr>
            <a:r>
              <a:rPr lang="en-US" dirty="0"/>
              <a:t>Now’s a good opportunity to do a little </a:t>
            </a:r>
            <a:r>
              <a:rPr lang="en-US" dirty="0" err="1"/>
              <a:t>summarising</a:t>
            </a:r>
            <a:r>
              <a:rPr lang="en-US" dirty="0"/>
              <a:t> here. We know that any component of the class may be declared as</a:t>
            </a:r>
            <a:r>
              <a:rPr lang="en-US" dirty="0" smtClean="0"/>
              <a:t>:</a:t>
            </a:r>
            <a:endParaRPr lang="en-US" dirty="0"/>
          </a:p>
          <a:p>
            <a:r>
              <a:rPr lang="en-US" dirty="0"/>
              <a:t>public</a:t>
            </a:r>
          </a:p>
          <a:p>
            <a:r>
              <a:rPr lang="en-US" dirty="0"/>
              <a:t>private</a:t>
            </a:r>
          </a:p>
          <a:p>
            <a:r>
              <a:rPr lang="en-US" dirty="0" smtClean="0"/>
              <a:t>Protected</a:t>
            </a:r>
            <a:endParaRPr lang="en-US" dirty="0"/>
          </a:p>
          <a:p>
            <a:pPr marL="0" indent="0">
              <a:buNone/>
            </a:pPr>
            <a:r>
              <a:rPr lang="en-US" dirty="0" smtClean="0"/>
              <a:t>These </a:t>
            </a:r>
            <a:r>
              <a:rPr lang="en-US" dirty="0"/>
              <a:t>three keywords may also be used in a completely different context to specify the visibility inheritance model. So far, we’ve talked about public and private keywords used in such a case. It should be no surprise to you that the protected keyword can be employed in this role, too.</a:t>
            </a:r>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36791782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296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E0201019-12B4-5745-9A28-17D8EB8A2F83}" type="slidenum">
              <a:rPr lang="en-US" altLang="en-US" sz="1000"/>
              <a:pPr>
                <a:spcBef>
                  <a:spcPct val="0"/>
                </a:spcBef>
                <a:buClrTx/>
                <a:buFontTx/>
                <a:buNone/>
              </a:pPr>
              <a:t>43</a:t>
            </a:fld>
            <a:endParaRPr lang="en-US" altLang="en-US" sz="1000"/>
          </a:p>
        </p:txBody>
      </p:sp>
      <p:sp>
        <p:nvSpPr>
          <p:cNvPr id="29699" name="Rectangle 2"/>
          <p:cNvSpPr>
            <a:spLocks noGrp="1" noChangeArrowheads="1"/>
          </p:cNvSpPr>
          <p:nvPr>
            <p:ph type="title"/>
          </p:nvPr>
        </p:nvSpPr>
        <p:spPr/>
        <p:txBody>
          <a:bodyPr/>
          <a:lstStyle/>
          <a:p>
            <a:pPr eaLnBrk="1" hangingPunct="1"/>
            <a:r>
              <a:rPr lang="en-US" altLang="en-US"/>
              <a:t>Inheritance (continued)</a:t>
            </a:r>
          </a:p>
        </p:txBody>
      </p:sp>
      <p:sp>
        <p:nvSpPr>
          <p:cNvPr id="29700" name="Rectangle 3"/>
          <p:cNvSpPr>
            <a:spLocks noGrp="1" noChangeArrowheads="1"/>
          </p:cNvSpPr>
          <p:nvPr>
            <p:ph type="body" idx="1"/>
          </p:nvPr>
        </p:nvSpPr>
        <p:spPr>
          <a:xfrm>
            <a:off x="533400" y="1600200"/>
            <a:ext cx="8382000" cy="4953000"/>
          </a:xfrm>
        </p:spPr>
        <p:txBody>
          <a:bodyPr/>
          <a:lstStyle/>
          <a:p>
            <a:pPr eaLnBrk="1" hangingPunct="1">
              <a:lnSpc>
                <a:spcPct val="90000"/>
              </a:lnSpc>
            </a:pPr>
            <a:r>
              <a:rPr lang="en-US" altLang="en-US">
                <a:solidFill>
                  <a:srgbClr val="3333FF"/>
                </a:solidFill>
                <a:latin typeface="Courier New" charset="0"/>
              </a:rPr>
              <a:t>public</a:t>
            </a:r>
            <a:r>
              <a:rPr lang="en-US" altLang="en-US"/>
              <a:t> members of base class can be inherited as </a:t>
            </a:r>
            <a:r>
              <a:rPr lang="en-US" altLang="en-US">
                <a:solidFill>
                  <a:srgbClr val="3333FF"/>
                </a:solidFill>
                <a:latin typeface="Courier New" charset="0"/>
              </a:rPr>
              <a:t>public</a:t>
            </a:r>
            <a:r>
              <a:rPr lang="en-US" altLang="en-US"/>
              <a:t> or </a:t>
            </a:r>
            <a:r>
              <a:rPr lang="en-US" altLang="en-US">
                <a:solidFill>
                  <a:srgbClr val="3333FF"/>
                </a:solidFill>
                <a:latin typeface="Courier New" charset="0"/>
              </a:rPr>
              <a:t>private</a:t>
            </a:r>
            <a:r>
              <a:rPr lang="en-US" altLang="en-US"/>
              <a:t> members</a:t>
            </a:r>
          </a:p>
          <a:p>
            <a:pPr eaLnBrk="1" hangingPunct="1">
              <a:lnSpc>
                <a:spcPct val="90000"/>
              </a:lnSpc>
            </a:pPr>
            <a:endParaRPr lang="en-US" altLang="en-US">
              <a:solidFill>
                <a:srgbClr val="3333FF"/>
              </a:solidFill>
              <a:latin typeface="Courier New" charset="0"/>
            </a:endParaRPr>
          </a:p>
          <a:p>
            <a:pPr eaLnBrk="1" hangingPunct="1">
              <a:lnSpc>
                <a:spcPct val="90000"/>
              </a:lnSpc>
            </a:pPr>
            <a:r>
              <a:rPr lang="en-US" altLang="en-US"/>
              <a:t>The derived class can include additional members--data and/or functions</a:t>
            </a:r>
          </a:p>
          <a:p>
            <a:pPr eaLnBrk="1" hangingPunct="1">
              <a:lnSpc>
                <a:spcPct val="90000"/>
              </a:lnSpc>
            </a:pPr>
            <a:endParaRPr lang="en-US" altLang="en-US"/>
          </a:p>
          <a:p>
            <a:pPr eaLnBrk="1" hangingPunct="1">
              <a:lnSpc>
                <a:spcPct val="90000"/>
              </a:lnSpc>
            </a:pPr>
            <a:r>
              <a:rPr lang="en-US" altLang="en-US"/>
              <a:t>The derived class can redefine the </a:t>
            </a:r>
            <a:r>
              <a:rPr lang="en-US" altLang="en-US">
                <a:solidFill>
                  <a:srgbClr val="3333FF"/>
                </a:solidFill>
                <a:latin typeface="Courier New" charset="0"/>
              </a:rPr>
              <a:t>public</a:t>
            </a:r>
            <a:r>
              <a:rPr lang="en-US" altLang="en-US"/>
              <a:t> member functions of the base class</a:t>
            </a:r>
          </a:p>
          <a:p>
            <a:pPr eaLnBrk="1" hangingPunct="1">
              <a:lnSpc>
                <a:spcPct val="90000"/>
              </a:lnSpc>
            </a:pPr>
            <a:endParaRPr lang="en-US" altLang="en-US"/>
          </a:p>
          <a:p>
            <a:pPr eaLnBrk="1" hangingPunct="1">
              <a:lnSpc>
                <a:spcPct val="90000"/>
              </a:lnSpc>
            </a:pPr>
            <a:r>
              <a:rPr lang="en-US" altLang="en-US"/>
              <a:t>All members of the base class are also member variables of the derived class</a:t>
            </a:r>
          </a:p>
        </p:txBody>
      </p:sp>
    </p:spTree>
    <p:extLst>
      <p:ext uri="{BB962C8B-B14F-4D97-AF65-F5344CB8AC3E}">
        <p14:creationId xmlns:p14="http://schemas.microsoft.com/office/powerpoint/2010/main" val="37643099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6.1.7 Defining a simple subclass (7</a:t>
            </a:r>
            <a:r>
              <a:rPr lang="en-US" dirty="0" smtClean="0"/>
              <a:t>) cont’d</a:t>
            </a:r>
            <a:endParaRPr lang="en-US" dirty="0"/>
          </a:p>
        </p:txBody>
      </p:sp>
      <p:sp>
        <p:nvSpPr>
          <p:cNvPr id="3" name="Content Placeholder 2"/>
          <p:cNvSpPr>
            <a:spLocks noGrp="1"/>
          </p:cNvSpPr>
          <p:nvPr>
            <p:ph idx="1"/>
          </p:nvPr>
        </p:nvSpPr>
        <p:spPr>
          <a:xfrm>
            <a:off x="822959" y="1845734"/>
            <a:ext cx="3520441" cy="4023360"/>
          </a:xfrm>
        </p:spPr>
        <p:txBody>
          <a:bodyPr>
            <a:normAutofit fontScale="70000" lnSpcReduction="20000"/>
          </a:bodyPr>
          <a:lstStyle/>
          <a:p>
            <a:pPr marL="0" indent="0">
              <a:buNone/>
            </a:pPr>
            <a:r>
              <a:rPr lang="en-US" dirty="0"/>
              <a:t>Take a look at the table here </a:t>
            </a:r>
            <a:r>
              <a:rPr lang="en-US" dirty="0" smtClean="0"/>
              <a:t>→</a:t>
            </a:r>
            <a:endParaRPr lang="en-US" dirty="0"/>
          </a:p>
          <a:p>
            <a:pPr marL="0" indent="0">
              <a:buNone/>
            </a:pPr>
            <a:r>
              <a:rPr lang="en-US" dirty="0"/>
              <a:t>It gathers all of the possible combinations of the component declaration and inheritance model, presenting the resulting access to the components when the subclass is completely defined</a:t>
            </a:r>
            <a:r>
              <a:rPr lang="en-US" dirty="0" smtClean="0"/>
              <a:t>.</a:t>
            </a:r>
            <a:endParaRPr lang="en-US" dirty="0"/>
          </a:p>
          <a:p>
            <a:pPr marL="0" indent="0">
              <a:buNone/>
            </a:pPr>
            <a:r>
              <a:rPr lang="en-US" dirty="0"/>
              <a:t>It reads in the following way (take a look at the first row): if a component is declared as public and its class is inherited as public, the resulting access is public.</a:t>
            </a:r>
          </a:p>
          <a:p>
            <a:pPr marL="0" indent="0">
              <a:buNone/>
            </a:pPr>
            <a:endParaRPr lang="en-US" dirty="0"/>
          </a:p>
          <a:p>
            <a:pPr marL="0" indent="0">
              <a:buNone/>
            </a:pPr>
            <a:r>
              <a:rPr lang="en-US" dirty="0"/>
              <a:t>Familiarize yourself with the table – it’s a basic tool to resolve all the issues regarding the inheritance of the class components.</a:t>
            </a:r>
          </a:p>
        </p:txBody>
      </p:sp>
      <p:sp>
        <p:nvSpPr>
          <p:cNvPr id="4" name="Footer Placeholder 3"/>
          <p:cNvSpPr>
            <a:spLocks noGrp="1"/>
          </p:cNvSpPr>
          <p:nvPr>
            <p:ph type="ftr" sz="quarter" idx="11"/>
          </p:nvPr>
        </p:nvSpPr>
        <p:spPr/>
        <p:txBody>
          <a:bodyPr/>
          <a:lstStyle/>
          <a:p>
            <a:r>
              <a:rPr lang="en-US" smtClean="0"/>
              <a:t>refercence: www.netacad.com</a:t>
            </a:r>
            <a:endParaRPr lang="en-US"/>
          </a:p>
        </p:txBody>
      </p:sp>
      <p:pic>
        <p:nvPicPr>
          <p:cNvPr id="5" name="Picture 4" descr="Screen Shot 2018-09-14 at 8.42.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209800"/>
            <a:ext cx="3972169" cy="2895600"/>
          </a:xfrm>
          <a:prstGeom prst="rect">
            <a:avLst/>
          </a:prstGeom>
        </p:spPr>
      </p:pic>
    </p:spTree>
    <p:extLst>
      <p:ext uri="{BB962C8B-B14F-4D97-AF65-F5344CB8AC3E}">
        <p14:creationId xmlns:p14="http://schemas.microsoft.com/office/powerpoint/2010/main" val="98943144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741363" y="417984"/>
            <a:ext cx="7793037" cy="1066800"/>
          </a:xfrm>
        </p:spPr>
        <p:txBody>
          <a:bodyPr>
            <a:normAutofit fontScale="90000"/>
          </a:bodyPr>
          <a:lstStyle/>
          <a:p>
            <a:r>
              <a:rPr lang="en-US" altLang="en-US" dirty="0"/>
              <a:t>Redefining (Overriding) Member Functions of the Base Class</a:t>
            </a:r>
          </a:p>
        </p:txBody>
      </p:sp>
      <p:sp>
        <p:nvSpPr>
          <p:cNvPr id="30722" name="Rectangle 3"/>
          <p:cNvSpPr>
            <a:spLocks noGrp="1" noChangeArrowheads="1"/>
          </p:cNvSpPr>
          <p:nvPr>
            <p:ph type="body" idx="1"/>
          </p:nvPr>
        </p:nvSpPr>
        <p:spPr>
          <a:xfrm>
            <a:off x="609600" y="1600200"/>
            <a:ext cx="8077200" cy="4267200"/>
          </a:xfrm>
        </p:spPr>
        <p:txBody>
          <a:bodyPr/>
          <a:lstStyle/>
          <a:p>
            <a:pPr marL="533400" indent="-533400">
              <a:spcBef>
                <a:spcPct val="100000"/>
              </a:spcBef>
            </a:pPr>
            <a:r>
              <a:rPr lang="en-US" altLang="en-US"/>
              <a:t>To redefine (override) a </a:t>
            </a:r>
            <a:r>
              <a:rPr lang="en-US" altLang="en-US">
                <a:solidFill>
                  <a:srgbClr val="3333FF"/>
                </a:solidFill>
                <a:latin typeface="Courier New" charset="0"/>
              </a:rPr>
              <a:t>public</a:t>
            </a:r>
            <a:r>
              <a:rPr lang="en-US" altLang="en-US"/>
              <a:t> member function of a base class</a:t>
            </a:r>
          </a:p>
          <a:p>
            <a:pPr marL="914400" lvl="1" indent="-457200">
              <a:spcBef>
                <a:spcPct val="100000"/>
              </a:spcBef>
            </a:pPr>
            <a:r>
              <a:rPr lang="en-US" altLang="en-US"/>
              <a:t>Corresponding function in the derived class must have the same name, number, and types of parameters. </a:t>
            </a:r>
            <a:r>
              <a:rPr lang="en-US" altLang="en-US" u="sng"/>
              <a:t>Redefined </a:t>
            </a:r>
          </a:p>
          <a:p>
            <a:pPr marL="914400" lvl="1" indent="-457200">
              <a:spcBef>
                <a:spcPct val="100000"/>
              </a:spcBef>
            </a:pPr>
            <a:r>
              <a:rPr lang="en-US" altLang="en-US"/>
              <a:t>If the function has a different signature, this would be </a:t>
            </a:r>
            <a:r>
              <a:rPr lang="en-US" altLang="en-US" u="sng"/>
              <a:t>function overloading</a:t>
            </a:r>
            <a:r>
              <a:rPr lang="en-US" altLang="en-US"/>
              <a:t>.</a:t>
            </a:r>
          </a:p>
        </p:txBody>
      </p:sp>
    </p:spTree>
    <p:extLst>
      <p:ext uri="{BB962C8B-B14F-4D97-AF65-F5344CB8AC3E}">
        <p14:creationId xmlns:p14="http://schemas.microsoft.com/office/powerpoint/2010/main" val="12954411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304800" y="404664"/>
            <a:ext cx="8686800" cy="1066800"/>
          </a:xfrm>
        </p:spPr>
        <p:txBody>
          <a:bodyPr>
            <a:normAutofit fontScale="90000"/>
          </a:bodyPr>
          <a:lstStyle/>
          <a:p>
            <a:r>
              <a:rPr lang="en-US" altLang="en-US" sz="4100"/>
              <a:t>Redefining (Overriding) Member Functions of the Base Class (continued)</a:t>
            </a:r>
          </a:p>
        </p:txBody>
      </p:sp>
      <p:sp>
        <p:nvSpPr>
          <p:cNvPr id="31746" name="Rectangle 3"/>
          <p:cNvSpPr>
            <a:spLocks noGrp="1" noChangeArrowheads="1"/>
          </p:cNvSpPr>
          <p:nvPr>
            <p:ph type="body" idx="1"/>
          </p:nvPr>
        </p:nvSpPr>
        <p:spPr>
          <a:xfrm>
            <a:off x="685800" y="1676400"/>
            <a:ext cx="8305800" cy="4378325"/>
          </a:xfrm>
        </p:spPr>
        <p:txBody>
          <a:bodyPr/>
          <a:lstStyle/>
          <a:p>
            <a:pPr marL="0" indent="0">
              <a:spcBef>
                <a:spcPct val="60000"/>
              </a:spcBef>
              <a:buNone/>
            </a:pPr>
            <a:r>
              <a:rPr lang="en-US" altLang="en-US" dirty="0"/>
              <a:t>If derived class overrides a </a:t>
            </a:r>
            <a:r>
              <a:rPr lang="en-US" altLang="en-US" dirty="0">
                <a:solidFill>
                  <a:srgbClr val="3333FF"/>
                </a:solidFill>
                <a:latin typeface="Courier New" charset="0"/>
              </a:rPr>
              <a:t>public</a:t>
            </a:r>
            <a:r>
              <a:rPr lang="en-US" altLang="en-US" dirty="0"/>
              <a:t> member function of the base </a:t>
            </a:r>
            <a:r>
              <a:rPr lang="en-US" altLang="en-US" dirty="0">
                <a:solidFill>
                  <a:srgbClr val="3333FF"/>
                </a:solidFill>
                <a:latin typeface="Courier New" charset="0"/>
              </a:rPr>
              <a:t>class</a:t>
            </a:r>
            <a:r>
              <a:rPr lang="en-US" altLang="en-US" dirty="0"/>
              <a:t>, then to call the base class function, specify:</a:t>
            </a:r>
          </a:p>
          <a:p>
            <a:pPr marL="800100" lvl="1" indent="-342900">
              <a:spcBef>
                <a:spcPct val="60000"/>
              </a:spcBef>
            </a:pPr>
            <a:r>
              <a:rPr lang="en-US" altLang="en-US" dirty="0"/>
              <a:t>Name of the base class</a:t>
            </a:r>
          </a:p>
          <a:p>
            <a:pPr marL="800100" lvl="1" indent="-342900">
              <a:spcBef>
                <a:spcPct val="60000"/>
              </a:spcBef>
            </a:pPr>
            <a:r>
              <a:rPr lang="en-US" altLang="en-US" dirty="0"/>
              <a:t>Scope resolution operator (</a:t>
            </a:r>
            <a:r>
              <a:rPr lang="en-US" altLang="en-US" dirty="0">
                <a:latin typeface="Courier New" charset="0"/>
              </a:rPr>
              <a:t>::</a:t>
            </a:r>
            <a:r>
              <a:rPr lang="en-US" altLang="en-US" dirty="0"/>
              <a:t>)</a:t>
            </a:r>
          </a:p>
          <a:p>
            <a:pPr marL="800100" lvl="1" indent="-342900">
              <a:spcBef>
                <a:spcPct val="60000"/>
              </a:spcBef>
            </a:pPr>
            <a:r>
              <a:rPr lang="en-US" altLang="en-US" dirty="0"/>
              <a:t>Function name with the appropriate parameter list</a:t>
            </a:r>
          </a:p>
        </p:txBody>
      </p:sp>
    </p:spTree>
    <p:extLst>
      <p:ext uri="{BB962C8B-B14F-4D97-AF65-F5344CB8AC3E}">
        <p14:creationId xmlns:p14="http://schemas.microsoft.com/office/powerpoint/2010/main" val="12895729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title"/>
          </p:nvPr>
        </p:nvSpPr>
        <p:spPr/>
        <p:txBody>
          <a:bodyPr/>
          <a:lstStyle/>
          <a:p>
            <a:endParaRPr lang="en-US" altLang="en-US"/>
          </a:p>
        </p:txBody>
      </p:sp>
      <p:pic>
        <p:nvPicPr>
          <p:cNvPr id="32770" name="Picture 5" descr="untitled"/>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33400" y="0"/>
            <a:ext cx="6727825" cy="6781800"/>
          </a:xfrm>
        </p:spPr>
      </p:pic>
      <p:pic>
        <p:nvPicPr>
          <p:cNvPr id="107526" name="Picture 6" descr="untitled"/>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733800" y="4953000"/>
            <a:ext cx="3352800" cy="1522413"/>
          </a:xfrm>
        </p:spPr>
      </p:pic>
      <p:sp>
        <p:nvSpPr>
          <p:cNvPr id="107529" name="Rectangle 9"/>
          <p:cNvSpPr>
            <a:spLocks noChangeArrowheads="1"/>
          </p:cNvSpPr>
          <p:nvPr/>
        </p:nvSpPr>
        <p:spPr bwMode="auto">
          <a:xfrm>
            <a:off x="6858000" y="76200"/>
            <a:ext cx="2209800" cy="3810000"/>
          </a:xfrm>
          <a:prstGeom prst="rect">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7530" name="Rectangle 10"/>
          <p:cNvSpPr>
            <a:spLocks noChangeArrowheads="1"/>
          </p:cNvSpPr>
          <p:nvPr/>
        </p:nvSpPr>
        <p:spPr bwMode="auto">
          <a:xfrm>
            <a:off x="7086600" y="152400"/>
            <a:ext cx="990600" cy="304800"/>
          </a:xfrm>
          <a:prstGeom prst="rect">
            <a:avLst/>
          </a:prstGeom>
          <a:solidFill>
            <a:srgbClr val="FFFF00"/>
          </a:solidFill>
          <a:ln w="9525">
            <a:solidFill>
              <a:schemeClr val="tx1"/>
            </a:solidFill>
            <a:miter lim="800000"/>
            <a:headEnd/>
            <a:tailEnd/>
          </a:ln>
          <a:effectLst/>
          <a:extLst/>
        </p:spPr>
        <p:txBody>
          <a:bodyPr wrap="none" anchor="ctr"/>
          <a:lstStyle/>
          <a:p>
            <a:pPr eaLnBrk="1" hangingPunct="1">
              <a:defRPr/>
            </a:pPr>
            <a:endParaRPr lang="en-US"/>
          </a:p>
        </p:txBody>
      </p:sp>
      <p:sp>
        <p:nvSpPr>
          <p:cNvPr id="107531" name="Rectangle 11"/>
          <p:cNvSpPr>
            <a:spLocks noChangeArrowheads="1"/>
          </p:cNvSpPr>
          <p:nvPr/>
        </p:nvSpPr>
        <p:spPr bwMode="auto">
          <a:xfrm>
            <a:off x="7086600" y="609600"/>
            <a:ext cx="990600" cy="304800"/>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7532" name="Oval 12"/>
          <p:cNvSpPr>
            <a:spLocks noChangeArrowheads="1"/>
          </p:cNvSpPr>
          <p:nvPr/>
        </p:nvSpPr>
        <p:spPr bwMode="auto">
          <a:xfrm>
            <a:off x="6934200" y="2576513"/>
            <a:ext cx="1905000" cy="1233487"/>
          </a:xfrm>
          <a:prstGeom prst="ellipse">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7533" name="Text Box 13"/>
          <p:cNvSpPr txBox="1">
            <a:spLocks noChangeArrowheads="1"/>
          </p:cNvSpPr>
          <p:nvPr/>
        </p:nvSpPr>
        <p:spPr bwMode="auto">
          <a:xfrm>
            <a:off x="8229600" y="1524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var1</a:t>
            </a:r>
          </a:p>
        </p:txBody>
      </p:sp>
      <p:sp>
        <p:nvSpPr>
          <p:cNvPr id="107534" name="Text Box 14"/>
          <p:cNvSpPr txBox="1">
            <a:spLocks noChangeArrowheads="1"/>
          </p:cNvSpPr>
          <p:nvPr/>
        </p:nvSpPr>
        <p:spPr bwMode="auto">
          <a:xfrm>
            <a:off x="7467600" y="2514600"/>
            <a:ext cx="914400" cy="126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spcBef>
                <a:spcPct val="50000"/>
              </a:spcBef>
              <a:defRPr/>
            </a:pPr>
            <a:r>
              <a:rPr lang="en-US" altLang="en-US" sz="1400" b="1"/>
              <a:t>print</a:t>
            </a:r>
          </a:p>
          <a:p>
            <a:pPr algn="ctr" eaLnBrk="1" hangingPunct="1">
              <a:spcBef>
                <a:spcPct val="50000"/>
              </a:spcBef>
              <a:defRPr/>
            </a:pPr>
            <a:r>
              <a:rPr lang="en-US" altLang="en-US" sz="1400" b="1"/>
              <a:t>setB</a:t>
            </a:r>
          </a:p>
          <a:p>
            <a:pPr algn="ctr" eaLnBrk="1" hangingPunct="1">
              <a:spcBef>
                <a:spcPct val="50000"/>
              </a:spcBef>
              <a:defRPr/>
            </a:pPr>
            <a:r>
              <a:rPr lang="en-US" altLang="en-US" sz="1400" b="1"/>
              <a:t>A::print</a:t>
            </a:r>
          </a:p>
          <a:p>
            <a:pPr algn="ctr" eaLnBrk="1" hangingPunct="1">
              <a:spcBef>
                <a:spcPct val="50000"/>
              </a:spcBef>
              <a:defRPr/>
            </a:pPr>
            <a:r>
              <a:rPr lang="en-US" altLang="en-US" sz="1400" b="1"/>
              <a:t>setA</a:t>
            </a:r>
          </a:p>
        </p:txBody>
      </p:sp>
      <p:sp>
        <p:nvSpPr>
          <p:cNvPr id="107535" name="Rectangle 15"/>
          <p:cNvSpPr>
            <a:spLocks noChangeArrowheads="1"/>
          </p:cNvSpPr>
          <p:nvPr/>
        </p:nvSpPr>
        <p:spPr bwMode="auto">
          <a:xfrm>
            <a:off x="7086600" y="1066800"/>
            <a:ext cx="990600" cy="304800"/>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7536" name="Text Box 16"/>
          <p:cNvSpPr txBox="1">
            <a:spLocks noChangeArrowheads="1"/>
          </p:cNvSpPr>
          <p:nvPr/>
        </p:nvSpPr>
        <p:spPr bwMode="auto">
          <a:xfrm>
            <a:off x="8229600" y="6096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var2</a:t>
            </a:r>
          </a:p>
        </p:txBody>
      </p:sp>
      <p:sp>
        <p:nvSpPr>
          <p:cNvPr id="107537" name="Text Box 17"/>
          <p:cNvSpPr txBox="1">
            <a:spLocks noChangeArrowheads="1"/>
          </p:cNvSpPr>
          <p:nvPr/>
        </p:nvSpPr>
        <p:spPr bwMode="auto">
          <a:xfrm>
            <a:off x="8229600" y="10668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z</a:t>
            </a:r>
          </a:p>
        </p:txBody>
      </p:sp>
      <p:sp>
        <p:nvSpPr>
          <p:cNvPr id="107538" name="Rectangle 18"/>
          <p:cNvSpPr>
            <a:spLocks noChangeArrowheads="1"/>
          </p:cNvSpPr>
          <p:nvPr/>
        </p:nvSpPr>
        <p:spPr bwMode="auto">
          <a:xfrm>
            <a:off x="7086600" y="1524000"/>
            <a:ext cx="1752600" cy="9144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7539" name="Rectangle 19"/>
          <p:cNvSpPr>
            <a:spLocks noChangeArrowheads="1"/>
          </p:cNvSpPr>
          <p:nvPr/>
        </p:nvSpPr>
        <p:spPr bwMode="auto">
          <a:xfrm>
            <a:off x="7162800" y="1600200"/>
            <a:ext cx="9906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7540" name="Rectangle 20"/>
          <p:cNvSpPr>
            <a:spLocks noChangeArrowheads="1"/>
          </p:cNvSpPr>
          <p:nvPr/>
        </p:nvSpPr>
        <p:spPr bwMode="auto">
          <a:xfrm>
            <a:off x="7162800" y="2057400"/>
            <a:ext cx="990600" cy="3048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7541" name="Text Box 21"/>
          <p:cNvSpPr txBox="1">
            <a:spLocks noChangeArrowheads="1"/>
          </p:cNvSpPr>
          <p:nvPr/>
        </p:nvSpPr>
        <p:spPr bwMode="auto">
          <a:xfrm>
            <a:off x="8305800" y="16002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x</a:t>
            </a:r>
          </a:p>
        </p:txBody>
      </p:sp>
      <p:sp>
        <p:nvSpPr>
          <p:cNvPr id="107542" name="Text Box 22"/>
          <p:cNvSpPr txBox="1">
            <a:spLocks noChangeArrowheads="1"/>
          </p:cNvSpPr>
          <p:nvPr/>
        </p:nvSpPr>
        <p:spPr bwMode="auto">
          <a:xfrm>
            <a:off x="8305800" y="20574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sz="1400" b="1"/>
              <a:t>y</a:t>
            </a:r>
          </a:p>
        </p:txBody>
      </p:sp>
    </p:spTree>
    <p:extLst>
      <p:ext uri="{BB962C8B-B14F-4D97-AF65-F5344CB8AC3E}">
        <p14:creationId xmlns:p14="http://schemas.microsoft.com/office/powerpoint/2010/main" val="14468488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7526"/>
                                        </p:tgtEl>
                                        <p:attrNameLst>
                                          <p:attrName>style.visibility</p:attrName>
                                        </p:attrNameLst>
                                      </p:cBhvr>
                                      <p:to>
                                        <p:strVal val="visible"/>
                                      </p:to>
                                    </p:set>
                                    <p:animEffect transition="in" filter="box(in)">
                                      <p:cBhvr>
                                        <p:cTn id="7" dur="500"/>
                                        <p:tgtEl>
                                          <p:spTgt spid="107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337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71F0CD9C-82FF-0B48-9207-7C68FC628CF4}" type="slidenum">
              <a:rPr lang="en-US" altLang="en-US" sz="1000"/>
              <a:pPr>
                <a:spcBef>
                  <a:spcPct val="0"/>
                </a:spcBef>
                <a:buClrTx/>
                <a:buFontTx/>
                <a:buNone/>
              </a:pPr>
              <a:t>48</a:t>
            </a:fld>
            <a:endParaRPr lang="en-US" altLang="en-US" sz="1000"/>
          </a:p>
        </p:txBody>
      </p:sp>
      <p:sp>
        <p:nvSpPr>
          <p:cNvPr id="33795" name="Rectangle 2"/>
          <p:cNvSpPr>
            <a:spLocks noGrp="1" noChangeArrowheads="1"/>
          </p:cNvSpPr>
          <p:nvPr>
            <p:ph type="title"/>
          </p:nvPr>
        </p:nvSpPr>
        <p:spPr/>
        <p:txBody>
          <a:bodyPr>
            <a:normAutofit fontScale="90000"/>
          </a:bodyPr>
          <a:lstStyle/>
          <a:p>
            <a:pPr eaLnBrk="1" hangingPunct="1"/>
            <a:r>
              <a:rPr lang="en-US" altLang="en-US"/>
              <a:t>Constructors of Derived and Base Classes</a:t>
            </a:r>
          </a:p>
        </p:txBody>
      </p:sp>
      <p:sp>
        <p:nvSpPr>
          <p:cNvPr id="33796" name="Rectangle 3"/>
          <p:cNvSpPr>
            <a:spLocks noGrp="1" noChangeArrowheads="1"/>
          </p:cNvSpPr>
          <p:nvPr>
            <p:ph type="body" idx="1"/>
          </p:nvPr>
        </p:nvSpPr>
        <p:spPr/>
        <p:txBody>
          <a:bodyPr/>
          <a:lstStyle/>
          <a:p>
            <a:pPr eaLnBrk="1" hangingPunct="1"/>
            <a:r>
              <a:rPr lang="en-US" altLang="en-US"/>
              <a:t>Derived class constructor cannot directly access </a:t>
            </a:r>
            <a:r>
              <a:rPr lang="en-US" altLang="en-US">
                <a:solidFill>
                  <a:srgbClr val="3333FF"/>
                </a:solidFill>
                <a:latin typeface="Courier New" charset="0"/>
              </a:rPr>
              <a:t>private</a:t>
            </a:r>
            <a:r>
              <a:rPr lang="en-US" altLang="en-US"/>
              <a:t> members of the base class</a:t>
            </a:r>
          </a:p>
          <a:p>
            <a:pPr eaLnBrk="1" hangingPunct="1"/>
            <a:r>
              <a:rPr lang="en-US" altLang="en-US"/>
              <a:t>Derived class can directly initialize only </a:t>
            </a:r>
            <a:r>
              <a:rPr lang="en-US" altLang="en-US">
                <a:solidFill>
                  <a:srgbClr val="3333FF"/>
                </a:solidFill>
                <a:latin typeface="Courier New" charset="0"/>
              </a:rPr>
              <a:t>public</a:t>
            </a:r>
            <a:r>
              <a:rPr lang="en-US" altLang="en-US"/>
              <a:t> member variables of the base class</a:t>
            </a:r>
          </a:p>
          <a:p>
            <a:pPr eaLnBrk="1" hangingPunct="1"/>
            <a:r>
              <a:rPr lang="en-US" altLang="en-US"/>
              <a:t>When a derived object is declared</a:t>
            </a:r>
          </a:p>
          <a:p>
            <a:pPr lvl="1" eaLnBrk="1" hangingPunct="1"/>
            <a:r>
              <a:rPr lang="en-US" altLang="en-US"/>
              <a:t>It must execute one of the base class constructors</a:t>
            </a:r>
          </a:p>
          <a:p>
            <a:pPr eaLnBrk="1" hangingPunct="1"/>
            <a:r>
              <a:rPr lang="en-US" altLang="en-US"/>
              <a:t>Call to base class constructor is specified in heading of derived class constructor definition</a:t>
            </a:r>
          </a:p>
        </p:txBody>
      </p:sp>
    </p:spTree>
    <p:extLst>
      <p:ext uri="{BB962C8B-B14F-4D97-AF65-F5344CB8AC3E}">
        <p14:creationId xmlns:p14="http://schemas.microsoft.com/office/powerpoint/2010/main" val="123063149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r>
              <a:rPr lang="en-US" altLang="en-US"/>
              <a:t>Example</a:t>
            </a:r>
          </a:p>
        </p:txBody>
      </p:sp>
      <p:pic>
        <p:nvPicPr>
          <p:cNvPr id="101379" name="Picture 3" descr="untitled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1143000"/>
            <a:ext cx="6248400" cy="5751513"/>
          </a:xfrm>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8085490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0" i="0" kern="1200" spc="-100" baseline="0" dirty="0">
                <a:solidFill>
                  <a:schemeClr val="tx2"/>
                </a:solidFill>
                <a:effectLst/>
                <a:latin typeface="+mj-lt"/>
                <a:ea typeface="+mj-ea"/>
                <a:cs typeface="+mj-cs"/>
              </a:rPr>
              <a:t>5.5.7 Objects inside objects (1)</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b="1" dirty="0">
                <a:solidFill>
                  <a:srgbClr val="002060"/>
                </a:solidFill>
              </a:rPr>
              <a:t>class Element {</a:t>
            </a:r>
          </a:p>
          <a:p>
            <a:pPr marL="0" indent="0">
              <a:buNone/>
            </a:pPr>
            <a:r>
              <a:rPr lang="en-US" b="1" dirty="0">
                <a:solidFill>
                  <a:srgbClr val="002060"/>
                </a:solidFill>
              </a:rPr>
              <a:t>	</a:t>
            </a:r>
            <a:r>
              <a:rPr lang="en-US" b="1" dirty="0" err="1">
                <a:solidFill>
                  <a:srgbClr val="002060"/>
                </a:solidFill>
              </a:rPr>
              <a:t>int</a:t>
            </a:r>
            <a:r>
              <a:rPr lang="en-US" b="1" dirty="0">
                <a:solidFill>
                  <a:srgbClr val="002060"/>
                </a:solidFill>
              </a:rPr>
              <a:t> value;</a:t>
            </a:r>
          </a:p>
          <a:p>
            <a:pPr marL="0" indent="0">
              <a:buNone/>
            </a:pPr>
            <a:r>
              <a:rPr lang="en-US" b="1" dirty="0">
                <a:solidFill>
                  <a:srgbClr val="002060"/>
                </a:solidFill>
              </a:rPr>
              <a:t>public:</a:t>
            </a:r>
          </a:p>
          <a:p>
            <a:pPr marL="0" indent="0">
              <a:buNone/>
            </a:pPr>
            <a:r>
              <a:rPr lang="en-US" b="1" dirty="0">
                <a:solidFill>
                  <a:srgbClr val="002060"/>
                </a:solidFill>
              </a:rPr>
              <a:t>	</a:t>
            </a:r>
            <a:r>
              <a:rPr lang="en-US" b="1" dirty="0" err="1">
                <a:solidFill>
                  <a:srgbClr val="002060"/>
                </a:solidFill>
              </a:rPr>
              <a:t>int</a:t>
            </a:r>
            <a:r>
              <a:rPr lang="en-US" b="1" dirty="0">
                <a:solidFill>
                  <a:srgbClr val="002060"/>
                </a:solidFill>
              </a:rPr>
              <a:t> Get(void) { return value; }</a:t>
            </a:r>
          </a:p>
          <a:p>
            <a:pPr marL="0" indent="0">
              <a:buNone/>
            </a:pPr>
            <a:r>
              <a:rPr lang="en-US" b="1" dirty="0">
                <a:solidFill>
                  <a:srgbClr val="002060"/>
                </a:solidFill>
              </a:rPr>
              <a:t>	void Put(</a:t>
            </a:r>
            <a:r>
              <a:rPr lang="en-US" b="1" dirty="0" err="1">
                <a:solidFill>
                  <a:srgbClr val="002060"/>
                </a:solidFill>
              </a:rPr>
              <a:t>int</a:t>
            </a:r>
            <a:r>
              <a:rPr lang="en-US" b="1" dirty="0">
                <a:solidFill>
                  <a:srgbClr val="002060"/>
                </a:solidFill>
              </a:rPr>
              <a:t> </a:t>
            </a:r>
            <a:r>
              <a:rPr lang="en-US" b="1" dirty="0" err="1">
                <a:solidFill>
                  <a:srgbClr val="002060"/>
                </a:solidFill>
              </a:rPr>
              <a:t>val</a:t>
            </a:r>
            <a:r>
              <a:rPr lang="en-US" b="1" dirty="0">
                <a:solidFill>
                  <a:srgbClr val="002060"/>
                </a:solidFill>
              </a:rPr>
              <a:t>) { value = </a:t>
            </a:r>
            <a:r>
              <a:rPr lang="en-US" b="1" dirty="0" err="1">
                <a:solidFill>
                  <a:srgbClr val="002060"/>
                </a:solidFill>
              </a:rPr>
              <a:t>val</a:t>
            </a:r>
            <a:r>
              <a:rPr lang="en-US" b="1" dirty="0">
                <a:solidFill>
                  <a:srgbClr val="002060"/>
                </a:solidFill>
              </a:rPr>
              <a:t>; }</a:t>
            </a:r>
          </a:p>
          <a:p>
            <a:pPr marL="0" indent="0">
              <a:buNone/>
            </a:pPr>
            <a:r>
              <a:rPr lang="en-US" b="1" dirty="0">
                <a:solidFill>
                  <a:srgbClr val="002060"/>
                </a:solidFill>
              </a:rPr>
              <a:t>};</a:t>
            </a:r>
          </a:p>
          <a:p>
            <a:pPr marL="0" indent="0">
              <a:buNone/>
            </a:pPr>
            <a:r>
              <a:rPr lang="en-US" b="1" dirty="0">
                <a:solidFill>
                  <a:srgbClr val="002060"/>
                </a:solidFill>
              </a:rPr>
              <a:t>class Collection {</a:t>
            </a:r>
          </a:p>
          <a:p>
            <a:pPr marL="0" indent="0">
              <a:buNone/>
            </a:pPr>
            <a:r>
              <a:rPr lang="en-US" b="1" dirty="0">
                <a:solidFill>
                  <a:srgbClr val="002060"/>
                </a:solidFill>
              </a:rPr>
              <a:t>	Element el1, el2;</a:t>
            </a:r>
          </a:p>
          <a:p>
            <a:pPr marL="0" indent="0">
              <a:buNone/>
            </a:pPr>
            <a:r>
              <a:rPr lang="en-US" b="1" dirty="0">
                <a:solidFill>
                  <a:srgbClr val="002060"/>
                </a:solidFill>
              </a:rPr>
              <a:t>public:	</a:t>
            </a:r>
          </a:p>
          <a:p>
            <a:pPr marL="0" indent="0">
              <a:buNone/>
            </a:pPr>
            <a:r>
              <a:rPr lang="en-US" b="1" dirty="0">
                <a:solidFill>
                  <a:srgbClr val="002060"/>
                </a:solidFill>
              </a:rPr>
              <a:t>	</a:t>
            </a:r>
            <a:r>
              <a:rPr lang="en-US" b="1" dirty="0" err="1">
                <a:solidFill>
                  <a:srgbClr val="002060"/>
                </a:solidFill>
              </a:rPr>
              <a:t>int</a:t>
            </a:r>
            <a:r>
              <a:rPr lang="en-US" b="1" dirty="0">
                <a:solidFill>
                  <a:srgbClr val="002060"/>
                </a:solidFill>
              </a:rPr>
              <a:t> Get(</a:t>
            </a:r>
            <a:r>
              <a:rPr lang="en-US" b="1" dirty="0" err="1">
                <a:solidFill>
                  <a:srgbClr val="002060"/>
                </a:solidFill>
              </a:rPr>
              <a:t>int</a:t>
            </a:r>
            <a:r>
              <a:rPr lang="en-US" b="1" dirty="0">
                <a:solidFill>
                  <a:srgbClr val="002060"/>
                </a:solidFill>
              </a:rPr>
              <a:t> </a:t>
            </a:r>
            <a:r>
              <a:rPr lang="en-US" b="1" dirty="0" err="1">
                <a:solidFill>
                  <a:srgbClr val="002060"/>
                </a:solidFill>
              </a:rPr>
              <a:t>elno</a:t>
            </a:r>
            <a:r>
              <a:rPr lang="en-US" b="1" dirty="0">
                <a:solidFill>
                  <a:srgbClr val="002060"/>
                </a:solidFill>
              </a:rPr>
              <a:t>) { return </a:t>
            </a:r>
            <a:r>
              <a:rPr lang="en-US" b="1" dirty="0" err="1">
                <a:solidFill>
                  <a:srgbClr val="002060"/>
                </a:solidFill>
              </a:rPr>
              <a:t>elno</a:t>
            </a:r>
            <a:r>
              <a:rPr lang="en-US" b="1" dirty="0">
                <a:solidFill>
                  <a:srgbClr val="002060"/>
                </a:solidFill>
              </a:rPr>
              <a:t> == 1 ? el1.Get() : el2.Get(); }</a:t>
            </a:r>
          </a:p>
          <a:p>
            <a:pPr marL="0" indent="0">
              <a:buNone/>
            </a:pPr>
            <a:r>
              <a:rPr lang="en-US" b="1" dirty="0">
                <a:solidFill>
                  <a:srgbClr val="002060"/>
                </a:solidFill>
              </a:rPr>
              <a:t>	</a:t>
            </a:r>
            <a:r>
              <a:rPr lang="en-US" b="1" dirty="0" err="1">
                <a:solidFill>
                  <a:srgbClr val="002060"/>
                </a:solidFill>
              </a:rPr>
              <a:t>int</a:t>
            </a:r>
            <a:r>
              <a:rPr lang="en-US" b="1" dirty="0">
                <a:solidFill>
                  <a:srgbClr val="002060"/>
                </a:solidFill>
              </a:rPr>
              <a:t> Put(</a:t>
            </a:r>
            <a:r>
              <a:rPr lang="en-US" b="1" dirty="0" err="1">
                <a:solidFill>
                  <a:srgbClr val="002060"/>
                </a:solidFill>
              </a:rPr>
              <a:t>int</a:t>
            </a:r>
            <a:r>
              <a:rPr lang="en-US" b="1" dirty="0">
                <a:solidFill>
                  <a:srgbClr val="002060"/>
                </a:solidFill>
              </a:rPr>
              <a:t> </a:t>
            </a:r>
            <a:r>
              <a:rPr lang="en-US" b="1" dirty="0" err="1">
                <a:solidFill>
                  <a:srgbClr val="002060"/>
                </a:solidFill>
              </a:rPr>
              <a:t>elno</a:t>
            </a:r>
            <a:r>
              <a:rPr lang="en-US" b="1" dirty="0">
                <a:solidFill>
                  <a:srgbClr val="002060"/>
                </a:solidFill>
              </a:rPr>
              <a:t>, </a:t>
            </a:r>
            <a:r>
              <a:rPr lang="en-US" b="1" dirty="0" err="1">
                <a:solidFill>
                  <a:srgbClr val="002060"/>
                </a:solidFill>
              </a:rPr>
              <a:t>int</a:t>
            </a:r>
            <a:r>
              <a:rPr lang="en-US" b="1" dirty="0">
                <a:solidFill>
                  <a:srgbClr val="002060"/>
                </a:solidFill>
              </a:rPr>
              <a:t> </a:t>
            </a:r>
            <a:r>
              <a:rPr lang="en-US" b="1" dirty="0" err="1">
                <a:solidFill>
                  <a:srgbClr val="002060"/>
                </a:solidFill>
              </a:rPr>
              <a:t>val</a:t>
            </a:r>
            <a:r>
              <a:rPr lang="en-US" b="1" dirty="0">
                <a:solidFill>
                  <a:srgbClr val="002060"/>
                </a:solidFill>
              </a:rPr>
              <a:t>) { if(</a:t>
            </a:r>
            <a:r>
              <a:rPr lang="en-US" b="1" dirty="0" err="1">
                <a:solidFill>
                  <a:srgbClr val="002060"/>
                </a:solidFill>
              </a:rPr>
              <a:t>elno</a:t>
            </a:r>
            <a:r>
              <a:rPr lang="en-US" b="1" dirty="0">
                <a:solidFill>
                  <a:srgbClr val="002060"/>
                </a:solidFill>
              </a:rPr>
              <a:t> == 1) el1.Put(</a:t>
            </a:r>
            <a:r>
              <a:rPr lang="en-US" b="1" dirty="0" err="1">
                <a:solidFill>
                  <a:srgbClr val="002060"/>
                </a:solidFill>
              </a:rPr>
              <a:t>val</a:t>
            </a:r>
            <a:r>
              <a:rPr lang="en-US" b="1" dirty="0">
                <a:solidFill>
                  <a:srgbClr val="002060"/>
                </a:solidFill>
              </a:rPr>
              <a:t>); else el2.Put(</a:t>
            </a:r>
            <a:r>
              <a:rPr lang="en-US" b="1" dirty="0" err="1">
                <a:solidFill>
                  <a:srgbClr val="002060"/>
                </a:solidFill>
              </a:rPr>
              <a:t>val</a:t>
            </a:r>
            <a:r>
              <a:rPr lang="en-US" b="1" dirty="0">
                <a:solidFill>
                  <a:srgbClr val="002060"/>
                </a:solidFill>
              </a:rPr>
              <a:t>); }</a:t>
            </a:r>
          </a:p>
          <a:p>
            <a:pPr marL="0" indent="0">
              <a:buNone/>
            </a:pPr>
            <a:r>
              <a:rPr lang="en-US" b="1" dirty="0">
                <a:solidFill>
                  <a:srgbClr val="002060"/>
                </a:solidFill>
              </a:rPr>
              <a:t>};</a:t>
            </a:r>
          </a:p>
          <a:p>
            <a:pPr marL="0" indent="0">
              <a:buNone/>
            </a:pPr>
            <a:r>
              <a:rPr lang="en-US" b="1" dirty="0" err="1">
                <a:solidFill>
                  <a:srgbClr val="002060"/>
                </a:solidFill>
              </a:rPr>
              <a:t>int</a:t>
            </a:r>
            <a:r>
              <a:rPr lang="en-US" b="1" dirty="0">
                <a:solidFill>
                  <a:srgbClr val="002060"/>
                </a:solidFill>
              </a:rPr>
              <a:t> main(void) {</a:t>
            </a:r>
          </a:p>
          <a:p>
            <a:pPr marL="0" indent="0">
              <a:buNone/>
            </a:pPr>
            <a:r>
              <a:rPr lang="en-US" b="1" dirty="0">
                <a:solidFill>
                  <a:srgbClr val="002060"/>
                </a:solidFill>
              </a:rPr>
              <a:t>	Collection </a:t>
            </a:r>
            <a:r>
              <a:rPr lang="en-US" b="1" dirty="0" err="1">
                <a:solidFill>
                  <a:srgbClr val="002060"/>
                </a:solidFill>
              </a:rPr>
              <a:t>coll</a:t>
            </a:r>
            <a:r>
              <a:rPr lang="en-US" b="1" dirty="0">
                <a:solidFill>
                  <a:srgbClr val="002060"/>
                </a:solidFill>
              </a:rPr>
              <a:t>;</a:t>
            </a:r>
          </a:p>
          <a:p>
            <a:pPr marL="0" indent="0">
              <a:buNone/>
            </a:pPr>
            <a:r>
              <a:rPr lang="en-US" b="1" dirty="0">
                <a:solidFill>
                  <a:srgbClr val="002060"/>
                </a:solidFill>
              </a:rPr>
              <a:t>	for(</a:t>
            </a:r>
            <a:r>
              <a:rPr lang="en-US" b="1" dirty="0" err="1">
                <a:solidFill>
                  <a:srgbClr val="002060"/>
                </a:solidFill>
              </a:rPr>
              <a:t>int</a:t>
            </a:r>
            <a:r>
              <a:rPr lang="en-US" b="1" dirty="0">
                <a:solidFill>
                  <a:srgbClr val="002060"/>
                </a:solidFill>
              </a:rPr>
              <a:t> </a:t>
            </a:r>
            <a:r>
              <a:rPr lang="en-US" b="1" dirty="0" err="1">
                <a:solidFill>
                  <a:srgbClr val="002060"/>
                </a:solidFill>
              </a:rPr>
              <a:t>i</a:t>
            </a:r>
            <a:r>
              <a:rPr lang="en-US" b="1" dirty="0">
                <a:solidFill>
                  <a:srgbClr val="002060"/>
                </a:solidFill>
              </a:rPr>
              <a:t> = 1; </a:t>
            </a:r>
            <a:r>
              <a:rPr lang="en-US" b="1" dirty="0" err="1">
                <a:solidFill>
                  <a:srgbClr val="002060"/>
                </a:solidFill>
              </a:rPr>
              <a:t>i</a:t>
            </a:r>
            <a:r>
              <a:rPr lang="en-US" b="1" dirty="0">
                <a:solidFill>
                  <a:srgbClr val="002060"/>
                </a:solidFill>
              </a:rPr>
              <a:t> &lt;= 2; </a:t>
            </a:r>
            <a:r>
              <a:rPr lang="en-US" b="1" dirty="0" err="1">
                <a:solidFill>
                  <a:srgbClr val="002060"/>
                </a:solidFill>
              </a:rPr>
              <a:t>i</a:t>
            </a:r>
            <a:r>
              <a:rPr lang="en-US" b="1" dirty="0">
                <a:solidFill>
                  <a:srgbClr val="002060"/>
                </a:solidFill>
              </a:rPr>
              <a:t>++)</a:t>
            </a:r>
          </a:p>
          <a:p>
            <a:pPr marL="0" indent="0">
              <a:buNone/>
            </a:pPr>
            <a:r>
              <a:rPr lang="en-US" b="1" dirty="0">
                <a:solidFill>
                  <a:srgbClr val="002060"/>
                </a:solidFill>
              </a:rPr>
              <a:t>		</a:t>
            </a:r>
            <a:r>
              <a:rPr lang="en-US" b="1" dirty="0" err="1">
                <a:solidFill>
                  <a:srgbClr val="002060"/>
                </a:solidFill>
              </a:rPr>
              <a:t>coll.Put</a:t>
            </a:r>
            <a:r>
              <a:rPr lang="en-US" b="1" dirty="0">
                <a:solidFill>
                  <a:srgbClr val="002060"/>
                </a:solidFill>
              </a:rPr>
              <a:t>(</a:t>
            </a:r>
            <a:r>
              <a:rPr lang="en-US" b="1" dirty="0" err="1">
                <a:solidFill>
                  <a:srgbClr val="002060"/>
                </a:solidFill>
              </a:rPr>
              <a:t>i</a:t>
            </a:r>
            <a:r>
              <a:rPr lang="en-US" b="1" dirty="0">
                <a:solidFill>
                  <a:srgbClr val="002060"/>
                </a:solidFill>
              </a:rPr>
              <a:t>, </a:t>
            </a:r>
            <a:r>
              <a:rPr lang="en-US" b="1" dirty="0" err="1">
                <a:solidFill>
                  <a:srgbClr val="002060"/>
                </a:solidFill>
              </a:rPr>
              <a:t>i</a:t>
            </a:r>
            <a:r>
              <a:rPr lang="en-US" b="1" dirty="0">
                <a:solidFill>
                  <a:srgbClr val="002060"/>
                </a:solidFill>
              </a:rPr>
              <a:t> + 1);</a:t>
            </a:r>
          </a:p>
          <a:p>
            <a:pPr marL="0" indent="0">
              <a:buNone/>
            </a:pPr>
            <a:r>
              <a:rPr lang="en-US" b="1" dirty="0">
                <a:solidFill>
                  <a:srgbClr val="002060"/>
                </a:solidFill>
              </a:rPr>
              <a:t>	for(</a:t>
            </a:r>
            <a:r>
              <a:rPr lang="en-US" b="1" dirty="0" err="1">
                <a:solidFill>
                  <a:srgbClr val="002060"/>
                </a:solidFill>
              </a:rPr>
              <a:t>int</a:t>
            </a:r>
            <a:r>
              <a:rPr lang="en-US" b="1" dirty="0">
                <a:solidFill>
                  <a:srgbClr val="002060"/>
                </a:solidFill>
              </a:rPr>
              <a:t> </a:t>
            </a:r>
            <a:r>
              <a:rPr lang="en-US" b="1" dirty="0" err="1">
                <a:solidFill>
                  <a:srgbClr val="002060"/>
                </a:solidFill>
              </a:rPr>
              <a:t>i</a:t>
            </a:r>
            <a:r>
              <a:rPr lang="en-US" b="1" dirty="0">
                <a:solidFill>
                  <a:srgbClr val="002060"/>
                </a:solidFill>
              </a:rPr>
              <a:t> = 1; </a:t>
            </a:r>
            <a:r>
              <a:rPr lang="en-US" b="1" dirty="0" err="1">
                <a:solidFill>
                  <a:srgbClr val="002060"/>
                </a:solidFill>
              </a:rPr>
              <a:t>i</a:t>
            </a:r>
            <a:r>
              <a:rPr lang="en-US" b="1" dirty="0">
                <a:solidFill>
                  <a:srgbClr val="002060"/>
                </a:solidFill>
              </a:rPr>
              <a:t> &lt;= 2; </a:t>
            </a:r>
            <a:r>
              <a:rPr lang="en-US" b="1" dirty="0" err="1">
                <a:solidFill>
                  <a:srgbClr val="002060"/>
                </a:solidFill>
              </a:rPr>
              <a:t>i</a:t>
            </a:r>
            <a:r>
              <a:rPr lang="en-US" b="1" dirty="0">
                <a:solidFill>
                  <a:srgbClr val="002060"/>
                </a:solidFill>
              </a:rPr>
              <a:t>++)</a:t>
            </a:r>
          </a:p>
          <a:p>
            <a:pPr marL="0" indent="0">
              <a:buNone/>
            </a:pPr>
            <a:r>
              <a:rPr lang="en-US" b="1" dirty="0">
                <a:solidFill>
                  <a:srgbClr val="002060"/>
                </a:solidFill>
              </a:rPr>
              <a:t>		</a:t>
            </a:r>
            <a:r>
              <a:rPr lang="en-US" b="1" dirty="0" err="1">
                <a:solidFill>
                  <a:srgbClr val="002060"/>
                </a:solidFill>
              </a:rPr>
              <a:t>cout</a:t>
            </a:r>
            <a:r>
              <a:rPr lang="en-US" b="1" dirty="0">
                <a:solidFill>
                  <a:srgbClr val="002060"/>
                </a:solidFill>
              </a:rPr>
              <a:t> &lt;&lt; "Element #" &lt;&lt; </a:t>
            </a:r>
            <a:r>
              <a:rPr lang="en-US" b="1" dirty="0" err="1">
                <a:solidFill>
                  <a:srgbClr val="002060"/>
                </a:solidFill>
              </a:rPr>
              <a:t>i</a:t>
            </a:r>
            <a:r>
              <a:rPr lang="en-US" b="1" dirty="0">
                <a:solidFill>
                  <a:srgbClr val="002060"/>
                </a:solidFill>
              </a:rPr>
              <a:t> &lt;&lt; " = " &lt;&lt; </a:t>
            </a:r>
            <a:r>
              <a:rPr lang="en-US" b="1" dirty="0" err="1">
                <a:solidFill>
                  <a:srgbClr val="002060"/>
                </a:solidFill>
              </a:rPr>
              <a:t>coll.Get</a:t>
            </a:r>
            <a:r>
              <a:rPr lang="en-US" b="1" dirty="0">
                <a:solidFill>
                  <a:srgbClr val="002060"/>
                </a:solidFill>
              </a:rPr>
              <a:t>(</a:t>
            </a:r>
            <a:r>
              <a:rPr lang="en-US" b="1" dirty="0" err="1">
                <a:solidFill>
                  <a:srgbClr val="002060"/>
                </a:solidFill>
              </a:rPr>
              <a:t>i</a:t>
            </a:r>
            <a:r>
              <a:rPr lang="en-US" b="1" dirty="0">
                <a:solidFill>
                  <a:srgbClr val="002060"/>
                </a:solidFill>
              </a:rPr>
              <a:t>) &lt;&lt; </a:t>
            </a:r>
            <a:r>
              <a:rPr lang="en-US" b="1" dirty="0" err="1">
                <a:solidFill>
                  <a:srgbClr val="002060"/>
                </a:solidFill>
              </a:rPr>
              <a:t>endl</a:t>
            </a:r>
            <a:r>
              <a:rPr lang="en-US" b="1" dirty="0">
                <a:solidFill>
                  <a:srgbClr val="002060"/>
                </a:solidFill>
              </a:rPr>
              <a:t>;</a:t>
            </a:r>
          </a:p>
          <a:p>
            <a:pPr marL="0" indent="0">
              <a:buNone/>
            </a:pPr>
            <a:r>
              <a:rPr lang="en-US" b="1" dirty="0">
                <a:solidFill>
                  <a:srgbClr val="002060"/>
                </a:solidFill>
              </a:rPr>
              <a:t>	return 0;</a:t>
            </a:r>
          </a:p>
          <a:p>
            <a:pPr marL="0" indent="0">
              <a:buNone/>
            </a:pPr>
            <a:r>
              <a:rPr lang="en-US" b="1" dirty="0">
                <a:solidFill>
                  <a:srgbClr val="002060"/>
                </a:solidFill>
              </a:rPr>
              <a:t>}</a:t>
            </a:r>
          </a:p>
        </p:txBody>
      </p:sp>
      <p:sp>
        <p:nvSpPr>
          <p:cNvPr id="4" name="Slide Number Placeholder 3"/>
          <p:cNvSpPr>
            <a:spLocks noGrp="1"/>
          </p:cNvSpPr>
          <p:nvPr>
            <p:ph type="sldNum" sz="quarter" idx="12"/>
          </p:nvPr>
        </p:nvSpPr>
        <p:spPr/>
        <p:txBody>
          <a:bodyPr/>
          <a:lstStyle/>
          <a:p>
            <a:fld id="{9DF4E671-2CE7-4BC4-9D6E-ED7B9AC95417}" type="slidenum">
              <a:rPr lang="en-US" smtClean="0"/>
              <a:pPr/>
              <a:t>5</a:t>
            </a:fld>
            <a:endParaRPr lang="en-US" dirty="0"/>
          </a:p>
        </p:txBody>
      </p:sp>
    </p:spTree>
    <p:extLst>
      <p:ext uri="{BB962C8B-B14F-4D97-AF65-F5344CB8AC3E}">
        <p14:creationId xmlns:p14="http://schemas.microsoft.com/office/powerpoint/2010/main" val="967863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altLang="en-US"/>
              <a:t>Example</a:t>
            </a:r>
          </a:p>
        </p:txBody>
      </p:sp>
      <p:pic>
        <p:nvPicPr>
          <p:cNvPr id="102403" name="Picture 3" descr="untitle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219200"/>
            <a:ext cx="6781800" cy="5307013"/>
          </a:xfrm>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02404" name="Rectangle 4"/>
          <p:cNvSpPr>
            <a:spLocks noChangeArrowheads="1"/>
          </p:cNvSpPr>
          <p:nvPr/>
        </p:nvSpPr>
        <p:spPr bwMode="auto">
          <a:xfrm>
            <a:off x="5562600" y="4800600"/>
            <a:ext cx="533400" cy="228600"/>
          </a:xfrm>
          <a:prstGeom prst="rect">
            <a:avLst/>
          </a:prstGeom>
          <a:solidFill>
            <a:schemeClr val="tx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Tree>
    <p:extLst>
      <p:ext uri="{BB962C8B-B14F-4D97-AF65-F5344CB8AC3E}">
        <p14:creationId xmlns:p14="http://schemas.microsoft.com/office/powerpoint/2010/main" val="67768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Footer Placeholder 4"/>
          <p:cNvSpPr txBox="1">
            <a:spLocks noGrp="1"/>
          </p:cNvSpPr>
          <p:nvPr/>
        </p:nvSpPr>
        <p:spPr bwMode="auto">
          <a:xfrm>
            <a:off x="2971800" y="6400800"/>
            <a:ext cx="365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lgn="ctr" eaLnBrk="1" hangingPunct="1">
              <a:spcBef>
                <a:spcPct val="0"/>
              </a:spcBef>
              <a:buClrTx/>
              <a:buFontTx/>
              <a:buNone/>
            </a:pPr>
            <a:r>
              <a:rPr lang="x-none" altLang="en-US" sz="1400">
                <a:ea typeface="Osaka" charset="-128"/>
              </a:rPr>
              <a:t>C++ Programming: From Problem Analysis to Program Design, Third Edition</a:t>
            </a:r>
            <a:endParaRPr lang="en-US" altLang="en-US" sz="1400">
              <a:ea typeface="Osaka" charset="-128"/>
            </a:endParaRPr>
          </a:p>
        </p:txBody>
      </p:sp>
      <p:sp>
        <p:nvSpPr>
          <p:cNvPr id="36866" name="Slide Number Placeholder 5"/>
          <p:cNvSpPr txBox="1">
            <a:spLocks noGrp="1"/>
          </p:cNvSpPr>
          <p:nvPr/>
        </p:nvSpPr>
        <p:spPr bwMode="auto">
          <a:xfrm>
            <a:off x="6858000" y="64008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lgn="ctr" eaLnBrk="1" hangingPunct="1">
              <a:spcBef>
                <a:spcPct val="0"/>
              </a:spcBef>
              <a:buClrTx/>
              <a:buFontTx/>
              <a:buNone/>
            </a:pPr>
            <a:fld id="{03B19425-22D0-6448-97E8-82B5DA5E6F2A}" type="slidenum">
              <a:rPr lang="x-none" altLang="en-US" sz="1400">
                <a:ea typeface="Osaka" charset="-128"/>
                <a:cs typeface="Arial" charset="0"/>
              </a:rPr>
              <a:pPr algn="ctr" eaLnBrk="1" hangingPunct="1">
                <a:spcBef>
                  <a:spcPct val="0"/>
                </a:spcBef>
                <a:buClrTx/>
                <a:buFontTx/>
                <a:buNone/>
              </a:pPr>
              <a:t>51</a:t>
            </a:fld>
            <a:endParaRPr lang="en-US" altLang="en-US" sz="1400">
              <a:ea typeface="Osaka" charset="-128"/>
              <a:cs typeface="Arial" charset="0"/>
            </a:endParaRPr>
          </a:p>
        </p:txBody>
      </p:sp>
      <p:sp>
        <p:nvSpPr>
          <p:cNvPr id="36867" name="Rectangle 2"/>
          <p:cNvSpPr>
            <a:spLocks noGrp="1" noChangeArrowheads="1"/>
          </p:cNvSpPr>
          <p:nvPr>
            <p:ph type="title" idx="4294967295"/>
          </p:nvPr>
        </p:nvSpPr>
        <p:spPr/>
        <p:txBody>
          <a:bodyPr anchor="b"/>
          <a:lstStyle/>
          <a:p>
            <a:r>
              <a:rPr lang="en-US" altLang="en-US"/>
              <a:t>Example</a:t>
            </a:r>
          </a:p>
        </p:txBody>
      </p:sp>
      <p:pic>
        <p:nvPicPr>
          <p:cNvPr id="36868" name="Picture 8"/>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000125" y="1828800"/>
            <a:ext cx="7539038" cy="3956050"/>
          </a:xfrm>
          <a:noFill/>
        </p:spPr>
      </p:pic>
    </p:spTree>
    <p:extLst>
      <p:ext uri="{BB962C8B-B14F-4D97-AF65-F5344CB8AC3E}">
        <p14:creationId xmlns:p14="http://schemas.microsoft.com/office/powerpoint/2010/main" val="825401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3"/>
          <p:cNvSpPr>
            <a:spLocks noChangeArrowheads="1"/>
          </p:cNvSpPr>
          <p:nvPr/>
        </p:nvSpPr>
        <p:spPr bwMode="auto">
          <a:xfrm>
            <a:off x="5715000" y="1752600"/>
            <a:ext cx="1752600" cy="2743200"/>
          </a:xfrm>
          <a:prstGeom prst="rect">
            <a:avLst/>
          </a:prstGeom>
          <a:solidFill>
            <a:srgbClr val="FF9999"/>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4452" name="Rectangle 4"/>
          <p:cNvSpPr>
            <a:spLocks noChangeArrowheads="1"/>
          </p:cNvSpPr>
          <p:nvPr/>
        </p:nvSpPr>
        <p:spPr bwMode="auto">
          <a:xfrm>
            <a:off x="5867400" y="2667000"/>
            <a:ext cx="1447800" cy="1600200"/>
          </a:xfrm>
          <a:prstGeom prst="rect">
            <a:avLst/>
          </a:prstGeom>
          <a:solidFill>
            <a:srgbClr val="B2B2B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en-US"/>
          </a:p>
        </p:txBody>
      </p:sp>
      <p:sp>
        <p:nvSpPr>
          <p:cNvPr id="104453" name="Text Box 5"/>
          <p:cNvSpPr txBox="1">
            <a:spLocks noChangeArrowheads="1"/>
          </p:cNvSpPr>
          <p:nvPr/>
        </p:nvSpPr>
        <p:spPr bwMode="auto">
          <a:xfrm>
            <a:off x="6096000" y="2971800"/>
            <a:ext cx="838200" cy="366713"/>
          </a:xfrm>
          <a:prstGeom prst="rect">
            <a:avLst/>
          </a:prstGeom>
          <a:solidFill>
            <a:srgbClr val="33CC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ea typeface="Osaka" charset="-128"/>
                <a:cs typeface="Arial" charset="0"/>
              </a:rPr>
              <a:t>3</a:t>
            </a:r>
          </a:p>
        </p:txBody>
      </p:sp>
      <p:sp>
        <p:nvSpPr>
          <p:cNvPr id="104454" name="Text Box 6"/>
          <p:cNvSpPr txBox="1">
            <a:spLocks noChangeArrowheads="1"/>
          </p:cNvSpPr>
          <p:nvPr/>
        </p:nvSpPr>
        <p:spPr bwMode="auto">
          <a:xfrm>
            <a:off x="6553200" y="1447800"/>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ea typeface="Osaka" charset="-128"/>
                <a:cs typeface="Arial" charset="0"/>
              </a:rPr>
              <a:t>objB</a:t>
            </a:r>
          </a:p>
        </p:txBody>
      </p:sp>
      <p:sp>
        <p:nvSpPr>
          <p:cNvPr id="104455" name="Text Box 7"/>
          <p:cNvSpPr txBox="1">
            <a:spLocks noChangeArrowheads="1"/>
          </p:cNvSpPr>
          <p:nvPr/>
        </p:nvSpPr>
        <p:spPr bwMode="auto">
          <a:xfrm>
            <a:off x="6705600" y="2057400"/>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ea typeface="Osaka" charset="-128"/>
                <a:cs typeface="Arial" charset="0"/>
              </a:rPr>
              <a:t>A</a:t>
            </a:r>
          </a:p>
        </p:txBody>
      </p:sp>
      <p:sp>
        <p:nvSpPr>
          <p:cNvPr id="104456" name="Text Box 8"/>
          <p:cNvSpPr txBox="1">
            <a:spLocks noChangeArrowheads="1"/>
          </p:cNvSpPr>
          <p:nvPr/>
        </p:nvSpPr>
        <p:spPr bwMode="auto">
          <a:xfrm>
            <a:off x="6096000" y="3671888"/>
            <a:ext cx="838200" cy="366712"/>
          </a:xfrm>
          <a:prstGeom prst="rect">
            <a:avLst/>
          </a:prstGeom>
          <a:solidFill>
            <a:srgbClr val="33CC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ea typeface="Osaka" charset="-128"/>
                <a:cs typeface="Arial" charset="0"/>
              </a:rPr>
              <a:t>4</a:t>
            </a:r>
          </a:p>
        </p:txBody>
      </p:sp>
      <p:sp>
        <p:nvSpPr>
          <p:cNvPr id="104457" name="Text Box 9"/>
          <p:cNvSpPr txBox="1">
            <a:spLocks noChangeArrowheads="1"/>
          </p:cNvSpPr>
          <p:nvPr/>
        </p:nvSpPr>
        <p:spPr bwMode="auto">
          <a:xfrm>
            <a:off x="6858000" y="2971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ea typeface="Osaka" charset="-128"/>
                <a:cs typeface="Arial" charset="0"/>
              </a:rPr>
              <a:t>x</a:t>
            </a:r>
          </a:p>
        </p:txBody>
      </p:sp>
      <p:sp>
        <p:nvSpPr>
          <p:cNvPr id="104458" name="Text Box 10"/>
          <p:cNvSpPr txBox="1">
            <a:spLocks noChangeArrowheads="1"/>
          </p:cNvSpPr>
          <p:nvPr/>
        </p:nvSpPr>
        <p:spPr bwMode="auto">
          <a:xfrm>
            <a:off x="6858000" y="36576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en-US">
                <a:ea typeface="Osaka" charset="-128"/>
                <a:cs typeface="Arial" charset="0"/>
              </a:rPr>
              <a:t>y</a:t>
            </a:r>
          </a:p>
        </p:txBody>
      </p:sp>
      <p:pic>
        <p:nvPicPr>
          <p:cNvPr id="104459" name="Picture 11" descr="untitled"/>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533400" y="1524000"/>
            <a:ext cx="5029200" cy="4352925"/>
          </a:xfrm>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7898" name="TextBox 1"/>
          <p:cNvSpPr txBox="1">
            <a:spLocks noChangeArrowheads="1"/>
          </p:cNvSpPr>
          <p:nvPr/>
        </p:nvSpPr>
        <p:spPr bwMode="auto">
          <a:xfrm>
            <a:off x="1066800" y="609600"/>
            <a:ext cx="708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t>Initialization List and Inheritance </a:t>
            </a:r>
          </a:p>
        </p:txBody>
      </p:sp>
      <p:sp>
        <p:nvSpPr>
          <p:cNvPr id="37899" name="TextBox 2"/>
          <p:cNvSpPr txBox="1">
            <a:spLocks noChangeArrowheads="1"/>
          </p:cNvSpPr>
          <p:nvPr/>
        </p:nvSpPr>
        <p:spPr bwMode="auto">
          <a:xfrm>
            <a:off x="6019800" y="4648200"/>
            <a:ext cx="24384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a:t>Initialization list goes with constructor of derived class and uses class name to pass parameters to base class constructor.</a:t>
            </a:r>
          </a:p>
        </p:txBody>
      </p:sp>
    </p:spTree>
    <p:extLst>
      <p:ext uri="{BB962C8B-B14F-4D97-AF65-F5344CB8AC3E}">
        <p14:creationId xmlns:p14="http://schemas.microsoft.com/office/powerpoint/2010/main" val="8511014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389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5AB31000-BB09-8D46-ACA1-62A816EAEB2C}" type="slidenum">
              <a:rPr lang="en-US" altLang="en-US" sz="1000"/>
              <a:pPr>
                <a:spcBef>
                  <a:spcPct val="0"/>
                </a:spcBef>
                <a:buClrTx/>
                <a:buFontTx/>
                <a:buNone/>
              </a:pPr>
              <a:t>53</a:t>
            </a:fld>
            <a:endParaRPr lang="en-US" altLang="en-US" sz="1000"/>
          </a:p>
        </p:txBody>
      </p:sp>
      <p:sp>
        <p:nvSpPr>
          <p:cNvPr id="38915" name="Rectangle 2"/>
          <p:cNvSpPr>
            <a:spLocks noGrp="1" noChangeArrowheads="1"/>
          </p:cNvSpPr>
          <p:nvPr>
            <p:ph type="title"/>
          </p:nvPr>
        </p:nvSpPr>
        <p:spPr/>
        <p:txBody>
          <a:bodyPr/>
          <a:lstStyle/>
          <a:p>
            <a:pPr eaLnBrk="1" hangingPunct="1"/>
            <a:r>
              <a:rPr lang="en-US" altLang="en-US"/>
              <a:t>Protected Members of a Class</a:t>
            </a:r>
          </a:p>
        </p:txBody>
      </p:sp>
      <p:sp>
        <p:nvSpPr>
          <p:cNvPr id="38916" name="Rectangle 3"/>
          <p:cNvSpPr>
            <a:spLocks noGrp="1" noChangeArrowheads="1"/>
          </p:cNvSpPr>
          <p:nvPr>
            <p:ph type="body" idx="1"/>
          </p:nvPr>
        </p:nvSpPr>
        <p:spPr>
          <a:xfrm>
            <a:off x="838200" y="1828800"/>
            <a:ext cx="8305800" cy="4302125"/>
          </a:xfrm>
        </p:spPr>
        <p:txBody>
          <a:bodyPr/>
          <a:lstStyle/>
          <a:p>
            <a:pPr eaLnBrk="1" hangingPunct="1"/>
            <a:r>
              <a:rPr lang="en-US" altLang="en-US"/>
              <a:t>Private members of a class cannot be directly accessed outside the class</a:t>
            </a:r>
          </a:p>
          <a:p>
            <a:pPr eaLnBrk="1" hangingPunct="1"/>
            <a:r>
              <a:rPr lang="en-US" altLang="en-US"/>
              <a:t>For a base class to give derived class access to a </a:t>
            </a:r>
            <a:r>
              <a:rPr lang="en-US" altLang="en-US">
                <a:solidFill>
                  <a:srgbClr val="3333FF"/>
                </a:solidFill>
                <a:latin typeface="Courier New" charset="0"/>
              </a:rPr>
              <a:t>private</a:t>
            </a:r>
            <a:r>
              <a:rPr lang="en-US" altLang="en-US"/>
              <a:t> member</a:t>
            </a:r>
          </a:p>
          <a:p>
            <a:pPr lvl="1" eaLnBrk="1" hangingPunct="1"/>
            <a:r>
              <a:rPr lang="en-US" altLang="en-US"/>
              <a:t>Declare that member as </a:t>
            </a:r>
            <a:r>
              <a:rPr lang="en-US" altLang="en-US">
                <a:solidFill>
                  <a:srgbClr val="3333FF"/>
                </a:solidFill>
                <a:latin typeface="Courier New" charset="0"/>
              </a:rPr>
              <a:t>protected</a:t>
            </a:r>
          </a:p>
          <a:p>
            <a:pPr eaLnBrk="1" hangingPunct="1"/>
            <a:r>
              <a:rPr lang="en-US" altLang="en-US"/>
              <a:t>The accessibility of a </a:t>
            </a:r>
            <a:r>
              <a:rPr lang="en-US" altLang="en-US">
                <a:solidFill>
                  <a:srgbClr val="3333FF"/>
                </a:solidFill>
                <a:latin typeface="Courier New" charset="0"/>
              </a:rPr>
              <a:t>protected</a:t>
            </a:r>
            <a:r>
              <a:rPr lang="en-US" altLang="en-US"/>
              <a:t> member of a class is in between </a:t>
            </a:r>
            <a:r>
              <a:rPr lang="en-US" altLang="en-US">
                <a:solidFill>
                  <a:srgbClr val="3333FF"/>
                </a:solidFill>
                <a:latin typeface="Courier New" charset="0"/>
              </a:rPr>
              <a:t>public</a:t>
            </a:r>
            <a:r>
              <a:rPr lang="en-US" altLang="en-US"/>
              <a:t> and </a:t>
            </a:r>
            <a:r>
              <a:rPr lang="en-US" altLang="en-US">
                <a:solidFill>
                  <a:srgbClr val="3333FF"/>
                </a:solidFill>
                <a:latin typeface="Courier New" charset="0"/>
              </a:rPr>
              <a:t>private</a:t>
            </a:r>
          </a:p>
          <a:p>
            <a:pPr lvl="1" eaLnBrk="1" hangingPunct="1"/>
            <a:r>
              <a:rPr lang="en-US" altLang="en-US"/>
              <a:t>A derived class can directly access the </a:t>
            </a:r>
            <a:r>
              <a:rPr lang="en-US" altLang="en-US">
                <a:solidFill>
                  <a:srgbClr val="3333FF"/>
                </a:solidFill>
                <a:latin typeface="Courier New" charset="0"/>
              </a:rPr>
              <a:t>protected</a:t>
            </a:r>
            <a:r>
              <a:rPr lang="en-US" altLang="en-US"/>
              <a:t> member of the base class</a:t>
            </a:r>
          </a:p>
        </p:txBody>
      </p:sp>
    </p:spTree>
    <p:extLst>
      <p:ext uri="{BB962C8B-B14F-4D97-AF65-F5344CB8AC3E}">
        <p14:creationId xmlns:p14="http://schemas.microsoft.com/office/powerpoint/2010/main" val="7275797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399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42398AE1-FBDD-C94A-804D-598171C75AC3}" type="slidenum">
              <a:rPr lang="en-US" altLang="en-US" sz="1000"/>
              <a:pPr>
                <a:spcBef>
                  <a:spcPct val="0"/>
                </a:spcBef>
                <a:buClrTx/>
                <a:buFontTx/>
                <a:buNone/>
              </a:pPr>
              <a:t>54</a:t>
            </a:fld>
            <a:endParaRPr lang="en-US" altLang="en-US" sz="1000"/>
          </a:p>
        </p:txBody>
      </p:sp>
      <p:sp>
        <p:nvSpPr>
          <p:cNvPr id="39939" name="Rectangle 2"/>
          <p:cNvSpPr>
            <a:spLocks noGrp="1" noChangeArrowheads="1"/>
          </p:cNvSpPr>
          <p:nvPr>
            <p:ph type="title"/>
          </p:nvPr>
        </p:nvSpPr>
        <p:spPr/>
        <p:txBody>
          <a:bodyPr>
            <a:normAutofit fontScale="90000"/>
          </a:bodyPr>
          <a:lstStyle/>
          <a:p>
            <a:pPr eaLnBrk="1" hangingPunct="1"/>
            <a:r>
              <a:rPr lang="en-US" altLang="en-US"/>
              <a:t>Inheritance as </a:t>
            </a:r>
            <a:r>
              <a:rPr lang="en-US" altLang="en-US">
                <a:solidFill>
                  <a:srgbClr val="3333FF"/>
                </a:solidFill>
                <a:latin typeface="Courier New" charset="0"/>
              </a:rPr>
              <a:t>public</a:t>
            </a:r>
            <a:r>
              <a:rPr lang="en-US" altLang="en-US"/>
              <a:t>, </a:t>
            </a:r>
            <a:r>
              <a:rPr lang="en-US" altLang="en-US">
                <a:solidFill>
                  <a:srgbClr val="3333FF"/>
                </a:solidFill>
                <a:latin typeface="Courier New" charset="0"/>
              </a:rPr>
              <a:t>protected</a:t>
            </a:r>
            <a:r>
              <a:rPr lang="en-US" altLang="en-US"/>
              <a:t>, or </a:t>
            </a:r>
            <a:r>
              <a:rPr lang="en-US" altLang="en-US">
                <a:solidFill>
                  <a:srgbClr val="3333FF"/>
                </a:solidFill>
                <a:latin typeface="Courier New" charset="0"/>
              </a:rPr>
              <a:t>private</a:t>
            </a:r>
          </a:p>
        </p:txBody>
      </p:sp>
      <p:pic>
        <p:nvPicPr>
          <p:cNvPr id="39940" name="Picture 7"/>
          <p:cNvPicPr>
            <a:picLocks noChangeAspect="1" noChangeArrowheads="1"/>
          </p:cNvPicPr>
          <p:nvPr/>
        </p:nvPicPr>
        <p:blipFill>
          <a:blip r:embed="rId2">
            <a:extLst>
              <a:ext uri="{28A0092B-C50C-407E-A947-70E740481C1C}">
                <a14:useLocalDpi xmlns:a14="http://schemas.microsoft.com/office/drawing/2010/main" val="0"/>
              </a:ext>
            </a:extLst>
          </a:blip>
          <a:srcRect b="61877"/>
          <a:stretch>
            <a:fillRect/>
          </a:stretch>
        </p:blipFill>
        <p:spPr bwMode="auto">
          <a:xfrm>
            <a:off x="1295400" y="1752600"/>
            <a:ext cx="4954588"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Rectangle 8"/>
          <p:cNvSpPr>
            <a:spLocks noGrp="1" noChangeArrowheads="1"/>
          </p:cNvSpPr>
          <p:nvPr>
            <p:ph type="body" idx="1"/>
          </p:nvPr>
        </p:nvSpPr>
        <p:spPr/>
        <p:txBody>
          <a:bodyPr/>
          <a:lstStyle/>
          <a:p>
            <a:pPr eaLnBrk="1" hangingPunct="1">
              <a:lnSpc>
                <a:spcPct val="150000"/>
              </a:lnSpc>
            </a:pPr>
            <a:endParaRPr lang="en-US" altLang="en-US"/>
          </a:p>
          <a:p>
            <a:pPr eaLnBrk="1" hangingPunct="1">
              <a:lnSpc>
                <a:spcPct val="90000"/>
              </a:lnSpc>
            </a:pPr>
            <a:r>
              <a:rPr lang="en-US" altLang="en-US"/>
              <a:t>If </a:t>
            </a:r>
            <a:r>
              <a:rPr lang="en-US" altLang="en-US">
                <a:latin typeface="Courier New" charset="0"/>
              </a:rPr>
              <a:t>memberAccessSpecifier</a:t>
            </a:r>
            <a:r>
              <a:rPr lang="en-US" altLang="en-US"/>
              <a:t> is </a:t>
            </a:r>
            <a:r>
              <a:rPr lang="en-US" altLang="en-US">
                <a:solidFill>
                  <a:srgbClr val="3333FF"/>
                </a:solidFill>
                <a:latin typeface="Courier New" charset="0"/>
              </a:rPr>
              <a:t>public</a:t>
            </a:r>
            <a:r>
              <a:rPr lang="en-US" altLang="en-US"/>
              <a:t>:</a:t>
            </a:r>
          </a:p>
          <a:p>
            <a:pPr lvl="1" eaLnBrk="1" hangingPunct="1">
              <a:lnSpc>
                <a:spcPct val="90000"/>
              </a:lnSpc>
            </a:pPr>
            <a:r>
              <a:rPr lang="en-US" altLang="en-US">
                <a:solidFill>
                  <a:srgbClr val="3333FF"/>
                </a:solidFill>
                <a:latin typeface="Courier New" charset="0"/>
              </a:rPr>
              <a:t>public</a:t>
            </a:r>
            <a:r>
              <a:rPr lang="en-US" altLang="en-US"/>
              <a:t> members of </a:t>
            </a:r>
            <a:r>
              <a:rPr lang="en-US" altLang="en-US">
                <a:latin typeface="Courier New" charset="0"/>
              </a:rPr>
              <a:t>A</a:t>
            </a:r>
            <a:r>
              <a:rPr lang="en-US" altLang="en-US"/>
              <a:t> are </a:t>
            </a:r>
            <a:r>
              <a:rPr lang="en-US" altLang="en-US">
                <a:solidFill>
                  <a:srgbClr val="3333FF"/>
                </a:solidFill>
                <a:latin typeface="Courier New" charset="0"/>
              </a:rPr>
              <a:t>public</a:t>
            </a:r>
            <a:r>
              <a:rPr lang="en-US" altLang="en-US"/>
              <a:t> members of </a:t>
            </a:r>
            <a:r>
              <a:rPr lang="en-US" altLang="en-US">
                <a:latin typeface="Courier New" charset="0"/>
              </a:rPr>
              <a:t>B</a:t>
            </a:r>
            <a:r>
              <a:rPr lang="en-US" altLang="en-US"/>
              <a:t> and can be directly accessed in class </a:t>
            </a:r>
            <a:r>
              <a:rPr lang="en-US" altLang="en-US">
                <a:latin typeface="Courier New" charset="0"/>
              </a:rPr>
              <a:t>B</a:t>
            </a:r>
          </a:p>
          <a:p>
            <a:pPr lvl="1" eaLnBrk="1" hangingPunct="1">
              <a:lnSpc>
                <a:spcPct val="90000"/>
              </a:lnSpc>
            </a:pPr>
            <a:r>
              <a:rPr lang="en-US" altLang="en-US">
                <a:solidFill>
                  <a:srgbClr val="3333FF"/>
                </a:solidFill>
                <a:latin typeface="Courier New" charset="0"/>
              </a:rPr>
              <a:t>protected</a:t>
            </a:r>
            <a:r>
              <a:rPr lang="en-US" altLang="en-US"/>
              <a:t> members of </a:t>
            </a:r>
            <a:r>
              <a:rPr lang="en-US" altLang="en-US">
                <a:latin typeface="Courier New" charset="0"/>
              </a:rPr>
              <a:t>A</a:t>
            </a:r>
            <a:r>
              <a:rPr lang="en-US" altLang="en-US"/>
              <a:t> are </a:t>
            </a:r>
            <a:r>
              <a:rPr lang="en-US" altLang="en-US">
                <a:solidFill>
                  <a:srgbClr val="3333FF"/>
                </a:solidFill>
                <a:latin typeface="Courier New" charset="0"/>
              </a:rPr>
              <a:t>protected</a:t>
            </a:r>
            <a:r>
              <a:rPr lang="en-US" altLang="en-US"/>
              <a:t> members of </a:t>
            </a:r>
            <a:r>
              <a:rPr lang="en-US" altLang="en-US">
                <a:latin typeface="Courier New" charset="0"/>
              </a:rPr>
              <a:t>B</a:t>
            </a:r>
            <a:r>
              <a:rPr lang="en-US" altLang="en-US"/>
              <a:t> and can be directly accessed by member functions (and friend functions) of </a:t>
            </a:r>
            <a:r>
              <a:rPr lang="en-US" altLang="en-US">
                <a:latin typeface="Courier New" charset="0"/>
              </a:rPr>
              <a:t>B</a:t>
            </a:r>
          </a:p>
          <a:p>
            <a:pPr lvl="1" eaLnBrk="1" hangingPunct="1">
              <a:lnSpc>
                <a:spcPct val="90000"/>
              </a:lnSpc>
            </a:pPr>
            <a:r>
              <a:rPr lang="en-US" altLang="en-US">
                <a:solidFill>
                  <a:srgbClr val="3333FF"/>
                </a:solidFill>
                <a:latin typeface="Courier New" charset="0"/>
              </a:rPr>
              <a:t>private</a:t>
            </a:r>
            <a:r>
              <a:rPr lang="en-US" altLang="en-US"/>
              <a:t> members of</a:t>
            </a:r>
            <a:r>
              <a:rPr lang="en-US" altLang="en-US">
                <a:latin typeface="Courier New" charset="0"/>
              </a:rPr>
              <a:t> A</a:t>
            </a:r>
            <a:r>
              <a:rPr lang="en-US" altLang="en-US"/>
              <a:t> are hidden in </a:t>
            </a:r>
            <a:r>
              <a:rPr lang="en-US" altLang="en-US">
                <a:latin typeface="Courier New" charset="0"/>
              </a:rPr>
              <a:t>B</a:t>
            </a:r>
            <a:r>
              <a:rPr lang="en-US" altLang="en-US"/>
              <a:t> and can be accessed by member functions of </a:t>
            </a:r>
            <a:r>
              <a:rPr lang="en-US" altLang="en-US">
                <a:latin typeface="Courier New" charset="0"/>
              </a:rPr>
              <a:t>B</a:t>
            </a:r>
            <a:r>
              <a:rPr lang="en-US" altLang="en-US"/>
              <a:t> through </a:t>
            </a:r>
            <a:r>
              <a:rPr lang="en-US" altLang="en-US">
                <a:solidFill>
                  <a:srgbClr val="3333FF"/>
                </a:solidFill>
                <a:latin typeface="Courier New" charset="0"/>
              </a:rPr>
              <a:t>public</a:t>
            </a:r>
            <a:r>
              <a:rPr lang="en-US" altLang="en-US"/>
              <a:t> or </a:t>
            </a:r>
            <a:r>
              <a:rPr lang="en-US" altLang="en-US">
                <a:solidFill>
                  <a:srgbClr val="3333FF"/>
                </a:solidFill>
                <a:latin typeface="Courier New" charset="0"/>
              </a:rPr>
              <a:t>protected</a:t>
            </a:r>
            <a:r>
              <a:rPr lang="en-US" altLang="en-US"/>
              <a:t> members of </a:t>
            </a:r>
            <a:r>
              <a:rPr lang="en-US" altLang="en-US">
                <a:latin typeface="Courier New" charset="0"/>
              </a:rPr>
              <a:t>A</a:t>
            </a:r>
            <a:endParaRPr lang="en-US" altLang="en-US" sz="2200"/>
          </a:p>
        </p:txBody>
      </p:sp>
    </p:spTree>
    <p:extLst>
      <p:ext uri="{BB962C8B-B14F-4D97-AF65-F5344CB8AC3E}">
        <p14:creationId xmlns:p14="http://schemas.microsoft.com/office/powerpoint/2010/main" val="92509068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409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2B3BC5C1-FE45-C74C-B44F-5A9D2C04AC2F}" type="slidenum">
              <a:rPr lang="en-US" altLang="en-US" sz="1000"/>
              <a:pPr>
                <a:spcBef>
                  <a:spcPct val="0"/>
                </a:spcBef>
                <a:buClrTx/>
                <a:buFontTx/>
                <a:buNone/>
              </a:pPr>
              <a:t>55</a:t>
            </a:fld>
            <a:endParaRPr lang="en-US" altLang="en-US" sz="1000"/>
          </a:p>
        </p:txBody>
      </p:sp>
      <p:sp>
        <p:nvSpPr>
          <p:cNvPr id="40963" name="Rectangle 2"/>
          <p:cNvSpPr>
            <a:spLocks noGrp="1" noChangeArrowheads="1"/>
          </p:cNvSpPr>
          <p:nvPr>
            <p:ph type="title"/>
          </p:nvPr>
        </p:nvSpPr>
        <p:spPr>
          <a:xfrm>
            <a:off x="609600" y="277813"/>
            <a:ext cx="8534400" cy="1143000"/>
          </a:xfrm>
        </p:spPr>
        <p:txBody>
          <a:bodyPr>
            <a:normAutofit fontScale="90000"/>
          </a:bodyPr>
          <a:lstStyle/>
          <a:p>
            <a:pPr eaLnBrk="1" hangingPunct="1"/>
            <a:r>
              <a:rPr lang="en-US" altLang="en-US"/>
              <a:t>Inheritance as </a:t>
            </a:r>
            <a:r>
              <a:rPr lang="en-US" altLang="en-US">
                <a:solidFill>
                  <a:srgbClr val="3333FF"/>
                </a:solidFill>
                <a:latin typeface="Courier New" charset="0"/>
              </a:rPr>
              <a:t>public</a:t>
            </a:r>
            <a:r>
              <a:rPr lang="en-US" altLang="en-US"/>
              <a:t>, </a:t>
            </a:r>
            <a:r>
              <a:rPr lang="en-US" altLang="en-US">
                <a:solidFill>
                  <a:srgbClr val="3333FF"/>
                </a:solidFill>
                <a:latin typeface="Courier New" charset="0"/>
              </a:rPr>
              <a:t>protected</a:t>
            </a:r>
            <a:r>
              <a:rPr lang="en-US" altLang="en-US"/>
              <a:t>, or </a:t>
            </a:r>
            <a:r>
              <a:rPr lang="en-US" altLang="en-US">
                <a:solidFill>
                  <a:srgbClr val="3333FF"/>
                </a:solidFill>
                <a:latin typeface="Courier New" charset="0"/>
              </a:rPr>
              <a:t>private </a:t>
            </a:r>
            <a:r>
              <a:rPr lang="en-US" altLang="en-US"/>
              <a:t>(continued)</a:t>
            </a:r>
            <a:endParaRPr lang="en-US" altLang="en-US">
              <a:solidFill>
                <a:srgbClr val="3333FF"/>
              </a:solidFill>
              <a:latin typeface="Courier New" charset="0"/>
            </a:endParaRPr>
          </a:p>
        </p:txBody>
      </p:sp>
      <p:pic>
        <p:nvPicPr>
          <p:cNvPr id="40964" name="Picture 3"/>
          <p:cNvPicPr>
            <a:picLocks noChangeAspect="1" noChangeArrowheads="1"/>
          </p:cNvPicPr>
          <p:nvPr/>
        </p:nvPicPr>
        <p:blipFill>
          <a:blip r:embed="rId2">
            <a:extLst>
              <a:ext uri="{28A0092B-C50C-407E-A947-70E740481C1C}">
                <a14:useLocalDpi xmlns:a14="http://schemas.microsoft.com/office/drawing/2010/main" val="0"/>
              </a:ext>
            </a:extLst>
          </a:blip>
          <a:srcRect b="61877"/>
          <a:stretch>
            <a:fillRect/>
          </a:stretch>
        </p:blipFill>
        <p:spPr bwMode="auto">
          <a:xfrm>
            <a:off x="1295400" y="1752600"/>
            <a:ext cx="4954588"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Rectangle 4"/>
          <p:cNvSpPr>
            <a:spLocks noGrp="1" noChangeArrowheads="1"/>
          </p:cNvSpPr>
          <p:nvPr>
            <p:ph type="body" idx="1"/>
          </p:nvPr>
        </p:nvSpPr>
        <p:spPr>
          <a:xfrm>
            <a:off x="914400" y="1828800"/>
            <a:ext cx="7772400" cy="4724400"/>
          </a:xfrm>
        </p:spPr>
        <p:txBody>
          <a:bodyPr/>
          <a:lstStyle/>
          <a:p>
            <a:pPr eaLnBrk="1" hangingPunct="1">
              <a:lnSpc>
                <a:spcPct val="140000"/>
              </a:lnSpc>
            </a:pPr>
            <a:endParaRPr lang="en-US" altLang="en-US"/>
          </a:p>
          <a:p>
            <a:pPr eaLnBrk="1" hangingPunct="1">
              <a:lnSpc>
                <a:spcPct val="90000"/>
              </a:lnSpc>
            </a:pPr>
            <a:r>
              <a:rPr lang="en-US" altLang="en-US"/>
              <a:t>If </a:t>
            </a:r>
            <a:r>
              <a:rPr lang="en-US" altLang="en-US">
                <a:latin typeface="Courier New" charset="0"/>
              </a:rPr>
              <a:t>memberAccessSpecifier</a:t>
            </a:r>
            <a:r>
              <a:rPr lang="en-US" altLang="en-US"/>
              <a:t> is </a:t>
            </a:r>
            <a:r>
              <a:rPr lang="en-US" altLang="en-US">
                <a:solidFill>
                  <a:srgbClr val="3333FF"/>
                </a:solidFill>
                <a:latin typeface="Courier New" charset="0"/>
              </a:rPr>
              <a:t>protected</a:t>
            </a:r>
            <a:r>
              <a:rPr lang="en-US" altLang="en-US"/>
              <a:t>:</a:t>
            </a:r>
          </a:p>
          <a:p>
            <a:pPr lvl="1" eaLnBrk="1" hangingPunct="1">
              <a:lnSpc>
                <a:spcPct val="90000"/>
              </a:lnSpc>
            </a:pPr>
            <a:r>
              <a:rPr lang="en-US" altLang="en-US">
                <a:solidFill>
                  <a:srgbClr val="3333FF"/>
                </a:solidFill>
                <a:latin typeface="Courier New" charset="0"/>
              </a:rPr>
              <a:t>public</a:t>
            </a:r>
            <a:r>
              <a:rPr lang="en-US" altLang="en-US"/>
              <a:t> members of </a:t>
            </a:r>
            <a:r>
              <a:rPr lang="en-US" altLang="en-US">
                <a:latin typeface="Courier New" charset="0"/>
              </a:rPr>
              <a:t>A</a:t>
            </a:r>
            <a:r>
              <a:rPr lang="en-US" altLang="en-US"/>
              <a:t> are </a:t>
            </a:r>
            <a:r>
              <a:rPr lang="en-US" altLang="en-US">
                <a:solidFill>
                  <a:srgbClr val="3333FF"/>
                </a:solidFill>
                <a:latin typeface="Courier New" charset="0"/>
              </a:rPr>
              <a:t>protected</a:t>
            </a:r>
            <a:r>
              <a:rPr lang="en-US" altLang="en-US"/>
              <a:t> members of </a:t>
            </a:r>
            <a:r>
              <a:rPr lang="en-US" altLang="en-US">
                <a:latin typeface="Courier New" charset="0"/>
              </a:rPr>
              <a:t>B</a:t>
            </a:r>
            <a:r>
              <a:rPr lang="en-US" altLang="en-US"/>
              <a:t> and can be accessed by the member functions (and friend functions) of </a:t>
            </a:r>
            <a:r>
              <a:rPr lang="en-US" altLang="en-US">
                <a:latin typeface="Courier New" charset="0"/>
              </a:rPr>
              <a:t>B</a:t>
            </a:r>
          </a:p>
          <a:p>
            <a:pPr lvl="1" eaLnBrk="1" hangingPunct="1">
              <a:lnSpc>
                <a:spcPct val="90000"/>
              </a:lnSpc>
            </a:pPr>
            <a:r>
              <a:rPr lang="en-US" altLang="en-US">
                <a:solidFill>
                  <a:srgbClr val="3333FF"/>
                </a:solidFill>
                <a:latin typeface="Courier New" charset="0"/>
              </a:rPr>
              <a:t>protected</a:t>
            </a:r>
            <a:r>
              <a:rPr lang="en-US" altLang="en-US"/>
              <a:t> members of </a:t>
            </a:r>
            <a:r>
              <a:rPr lang="en-US" altLang="en-US">
                <a:latin typeface="Courier New" charset="0"/>
              </a:rPr>
              <a:t>A</a:t>
            </a:r>
            <a:r>
              <a:rPr lang="en-US" altLang="en-US"/>
              <a:t> are </a:t>
            </a:r>
            <a:r>
              <a:rPr lang="en-US" altLang="en-US">
                <a:solidFill>
                  <a:srgbClr val="3333FF"/>
                </a:solidFill>
                <a:latin typeface="Courier New" charset="0"/>
              </a:rPr>
              <a:t>protected</a:t>
            </a:r>
            <a:r>
              <a:rPr lang="en-US" altLang="en-US"/>
              <a:t> members of </a:t>
            </a:r>
            <a:r>
              <a:rPr lang="en-US" altLang="en-US">
                <a:latin typeface="Courier New" charset="0"/>
              </a:rPr>
              <a:t>B</a:t>
            </a:r>
            <a:r>
              <a:rPr lang="en-US" altLang="en-US"/>
              <a:t> and can be accessed by the member functions (and friend functions) of </a:t>
            </a:r>
            <a:r>
              <a:rPr lang="en-US" altLang="en-US">
                <a:latin typeface="Courier New" charset="0"/>
              </a:rPr>
              <a:t>B</a:t>
            </a:r>
          </a:p>
          <a:p>
            <a:pPr lvl="1" eaLnBrk="1" hangingPunct="1">
              <a:lnSpc>
                <a:spcPct val="90000"/>
              </a:lnSpc>
            </a:pPr>
            <a:r>
              <a:rPr lang="en-US" altLang="en-US">
                <a:solidFill>
                  <a:srgbClr val="3333FF"/>
                </a:solidFill>
                <a:latin typeface="Courier New" charset="0"/>
              </a:rPr>
              <a:t>private</a:t>
            </a:r>
            <a:r>
              <a:rPr lang="en-US" altLang="en-US"/>
              <a:t> members of </a:t>
            </a:r>
            <a:r>
              <a:rPr lang="en-US" altLang="en-US">
                <a:latin typeface="Courier New" charset="0"/>
              </a:rPr>
              <a:t>A</a:t>
            </a:r>
            <a:r>
              <a:rPr lang="en-US" altLang="en-US"/>
              <a:t> are hidden in </a:t>
            </a:r>
            <a:r>
              <a:rPr lang="en-US" altLang="en-US">
                <a:latin typeface="Courier New" charset="0"/>
              </a:rPr>
              <a:t>B</a:t>
            </a:r>
            <a:r>
              <a:rPr lang="en-US" altLang="en-US"/>
              <a:t> and can be accessed by member functions of </a:t>
            </a:r>
            <a:r>
              <a:rPr lang="en-US" altLang="en-US">
                <a:latin typeface="Courier New" charset="0"/>
              </a:rPr>
              <a:t>B</a:t>
            </a:r>
            <a:r>
              <a:rPr lang="en-US" altLang="en-US"/>
              <a:t> through </a:t>
            </a:r>
            <a:r>
              <a:rPr lang="en-US" altLang="en-US">
                <a:solidFill>
                  <a:srgbClr val="3333FF"/>
                </a:solidFill>
                <a:latin typeface="Courier New" charset="0"/>
              </a:rPr>
              <a:t>public</a:t>
            </a:r>
            <a:r>
              <a:rPr lang="en-US" altLang="en-US"/>
              <a:t> or </a:t>
            </a:r>
            <a:r>
              <a:rPr lang="en-US" altLang="en-US">
                <a:solidFill>
                  <a:srgbClr val="3333FF"/>
                </a:solidFill>
                <a:latin typeface="Courier New" charset="0"/>
              </a:rPr>
              <a:t>protected</a:t>
            </a:r>
            <a:r>
              <a:rPr lang="en-US" altLang="en-US"/>
              <a:t> members of </a:t>
            </a:r>
            <a:r>
              <a:rPr lang="en-US" altLang="en-US">
                <a:latin typeface="Courier New" charset="0"/>
              </a:rPr>
              <a:t>A</a:t>
            </a:r>
          </a:p>
        </p:txBody>
      </p:sp>
    </p:spTree>
    <p:extLst>
      <p:ext uri="{BB962C8B-B14F-4D97-AF65-F5344CB8AC3E}">
        <p14:creationId xmlns:p14="http://schemas.microsoft.com/office/powerpoint/2010/main" val="21748809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4198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941A8AC2-79B7-E849-B6F1-D1DEAD5B3140}" type="slidenum">
              <a:rPr lang="en-US" altLang="en-US" sz="1000"/>
              <a:pPr>
                <a:spcBef>
                  <a:spcPct val="0"/>
                </a:spcBef>
                <a:buClrTx/>
                <a:buFontTx/>
                <a:buNone/>
              </a:pPr>
              <a:t>56</a:t>
            </a:fld>
            <a:endParaRPr lang="en-US" altLang="en-US" sz="1000"/>
          </a:p>
        </p:txBody>
      </p:sp>
      <p:sp>
        <p:nvSpPr>
          <p:cNvPr id="41987" name="Rectangle 2"/>
          <p:cNvSpPr>
            <a:spLocks noGrp="1" noChangeArrowheads="1"/>
          </p:cNvSpPr>
          <p:nvPr>
            <p:ph type="title"/>
          </p:nvPr>
        </p:nvSpPr>
        <p:spPr>
          <a:xfrm>
            <a:off x="609600" y="277813"/>
            <a:ext cx="8534400" cy="1143000"/>
          </a:xfrm>
        </p:spPr>
        <p:txBody>
          <a:bodyPr>
            <a:normAutofit fontScale="90000"/>
          </a:bodyPr>
          <a:lstStyle/>
          <a:p>
            <a:pPr eaLnBrk="1" hangingPunct="1"/>
            <a:r>
              <a:rPr lang="en-US" altLang="en-US"/>
              <a:t>Inheritance as </a:t>
            </a:r>
            <a:r>
              <a:rPr lang="en-US" altLang="en-US">
                <a:solidFill>
                  <a:srgbClr val="3333FF"/>
                </a:solidFill>
                <a:latin typeface="Courier New" charset="0"/>
              </a:rPr>
              <a:t>public</a:t>
            </a:r>
            <a:r>
              <a:rPr lang="en-US" altLang="en-US"/>
              <a:t>, </a:t>
            </a:r>
            <a:r>
              <a:rPr lang="en-US" altLang="en-US">
                <a:solidFill>
                  <a:srgbClr val="3333FF"/>
                </a:solidFill>
                <a:latin typeface="Courier New" charset="0"/>
              </a:rPr>
              <a:t>protected</a:t>
            </a:r>
            <a:r>
              <a:rPr lang="en-US" altLang="en-US"/>
              <a:t>, or </a:t>
            </a:r>
            <a:r>
              <a:rPr lang="en-US" altLang="en-US">
                <a:solidFill>
                  <a:srgbClr val="3333FF"/>
                </a:solidFill>
                <a:latin typeface="Courier New" charset="0"/>
              </a:rPr>
              <a:t>private </a:t>
            </a:r>
            <a:r>
              <a:rPr lang="en-US" altLang="en-US"/>
              <a:t>(continued)</a:t>
            </a:r>
            <a:endParaRPr lang="en-US" altLang="en-US">
              <a:solidFill>
                <a:srgbClr val="3333FF"/>
              </a:solidFill>
              <a:latin typeface="Courier New" charset="0"/>
            </a:endParaRPr>
          </a:p>
        </p:txBody>
      </p:sp>
      <p:pic>
        <p:nvPicPr>
          <p:cNvPr id="41988" name="Picture 3"/>
          <p:cNvPicPr>
            <a:picLocks noChangeAspect="1" noChangeArrowheads="1"/>
          </p:cNvPicPr>
          <p:nvPr/>
        </p:nvPicPr>
        <p:blipFill>
          <a:blip r:embed="rId2">
            <a:extLst>
              <a:ext uri="{28A0092B-C50C-407E-A947-70E740481C1C}">
                <a14:useLocalDpi xmlns:a14="http://schemas.microsoft.com/office/drawing/2010/main" val="0"/>
              </a:ext>
            </a:extLst>
          </a:blip>
          <a:srcRect b="61877"/>
          <a:stretch>
            <a:fillRect/>
          </a:stretch>
        </p:blipFill>
        <p:spPr bwMode="auto">
          <a:xfrm>
            <a:off x="1295400" y="1727200"/>
            <a:ext cx="4954588"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Rectangle 4"/>
          <p:cNvSpPr>
            <a:spLocks noGrp="1" noChangeArrowheads="1"/>
          </p:cNvSpPr>
          <p:nvPr>
            <p:ph type="body" idx="1"/>
          </p:nvPr>
        </p:nvSpPr>
        <p:spPr>
          <a:xfrm>
            <a:off x="914400" y="1828800"/>
            <a:ext cx="7772400" cy="4724400"/>
          </a:xfrm>
        </p:spPr>
        <p:txBody>
          <a:bodyPr/>
          <a:lstStyle/>
          <a:p>
            <a:pPr eaLnBrk="1" hangingPunct="1">
              <a:lnSpc>
                <a:spcPct val="140000"/>
              </a:lnSpc>
            </a:pPr>
            <a:endParaRPr lang="en-US" altLang="en-US"/>
          </a:p>
          <a:p>
            <a:pPr eaLnBrk="1" hangingPunct="1">
              <a:lnSpc>
                <a:spcPct val="90000"/>
              </a:lnSpc>
            </a:pPr>
            <a:r>
              <a:rPr lang="en-US" altLang="en-US"/>
              <a:t>If </a:t>
            </a:r>
            <a:r>
              <a:rPr lang="en-US" altLang="en-US">
                <a:latin typeface="Courier New" charset="0"/>
              </a:rPr>
              <a:t>memberAccessSpecifier</a:t>
            </a:r>
            <a:r>
              <a:rPr lang="en-US" altLang="en-US"/>
              <a:t> is </a:t>
            </a:r>
            <a:r>
              <a:rPr lang="en-US" altLang="en-US">
                <a:solidFill>
                  <a:srgbClr val="3333FF"/>
                </a:solidFill>
                <a:latin typeface="Courier New" charset="0"/>
              </a:rPr>
              <a:t>private</a:t>
            </a:r>
            <a:r>
              <a:rPr lang="en-US" altLang="en-US"/>
              <a:t>:</a:t>
            </a:r>
          </a:p>
          <a:p>
            <a:pPr lvl="1" eaLnBrk="1" hangingPunct="1">
              <a:lnSpc>
                <a:spcPct val="90000"/>
              </a:lnSpc>
            </a:pPr>
            <a:r>
              <a:rPr lang="en-US" altLang="en-US">
                <a:solidFill>
                  <a:srgbClr val="3333FF"/>
                </a:solidFill>
                <a:latin typeface="Courier New" charset="0"/>
              </a:rPr>
              <a:t>public</a:t>
            </a:r>
            <a:r>
              <a:rPr lang="en-US" altLang="en-US"/>
              <a:t> members of </a:t>
            </a:r>
            <a:r>
              <a:rPr lang="en-US" altLang="en-US">
                <a:latin typeface="Courier New" charset="0"/>
              </a:rPr>
              <a:t>A</a:t>
            </a:r>
            <a:r>
              <a:rPr lang="en-US" altLang="en-US"/>
              <a:t> are </a:t>
            </a:r>
            <a:r>
              <a:rPr lang="en-US" altLang="en-US">
                <a:solidFill>
                  <a:srgbClr val="3333FF"/>
                </a:solidFill>
                <a:latin typeface="Courier New" charset="0"/>
              </a:rPr>
              <a:t>private</a:t>
            </a:r>
            <a:r>
              <a:rPr lang="en-US" altLang="en-US"/>
              <a:t> members of </a:t>
            </a:r>
            <a:r>
              <a:rPr lang="en-US" altLang="en-US">
                <a:latin typeface="Courier New" charset="0"/>
              </a:rPr>
              <a:t>B</a:t>
            </a:r>
            <a:r>
              <a:rPr lang="en-US" altLang="en-US"/>
              <a:t> and can be accessed by member functions of </a:t>
            </a:r>
            <a:r>
              <a:rPr lang="en-US" altLang="en-US">
                <a:latin typeface="Courier New" charset="0"/>
              </a:rPr>
              <a:t>B</a:t>
            </a:r>
          </a:p>
          <a:p>
            <a:pPr lvl="1" eaLnBrk="1" hangingPunct="1">
              <a:lnSpc>
                <a:spcPct val="90000"/>
              </a:lnSpc>
            </a:pPr>
            <a:r>
              <a:rPr lang="en-US" altLang="en-US">
                <a:solidFill>
                  <a:srgbClr val="3333FF"/>
                </a:solidFill>
                <a:latin typeface="Courier New" charset="0"/>
              </a:rPr>
              <a:t>protected</a:t>
            </a:r>
            <a:r>
              <a:rPr lang="en-US" altLang="en-US"/>
              <a:t> members of </a:t>
            </a:r>
            <a:r>
              <a:rPr lang="en-US" altLang="en-US">
                <a:latin typeface="Courier New" charset="0"/>
              </a:rPr>
              <a:t>A</a:t>
            </a:r>
            <a:r>
              <a:rPr lang="en-US" altLang="en-US"/>
              <a:t> are </a:t>
            </a:r>
            <a:r>
              <a:rPr lang="en-US" altLang="en-US">
                <a:solidFill>
                  <a:srgbClr val="3333FF"/>
                </a:solidFill>
                <a:latin typeface="Courier New" charset="0"/>
              </a:rPr>
              <a:t>private</a:t>
            </a:r>
            <a:r>
              <a:rPr lang="en-US" altLang="en-US"/>
              <a:t> members of </a:t>
            </a:r>
            <a:r>
              <a:rPr lang="en-US" altLang="en-US">
                <a:latin typeface="Courier New" charset="0"/>
              </a:rPr>
              <a:t>B</a:t>
            </a:r>
            <a:r>
              <a:rPr lang="en-US" altLang="en-US"/>
              <a:t> and can be accessed by member functions (and friend functions) of </a:t>
            </a:r>
            <a:r>
              <a:rPr lang="en-US" altLang="en-US">
                <a:latin typeface="Courier New" charset="0"/>
              </a:rPr>
              <a:t>B</a:t>
            </a:r>
          </a:p>
          <a:p>
            <a:pPr lvl="1" eaLnBrk="1" hangingPunct="1">
              <a:lnSpc>
                <a:spcPct val="90000"/>
              </a:lnSpc>
            </a:pPr>
            <a:r>
              <a:rPr lang="en-US" altLang="en-US">
                <a:solidFill>
                  <a:srgbClr val="3333FF"/>
                </a:solidFill>
                <a:latin typeface="Courier New" charset="0"/>
              </a:rPr>
              <a:t>private</a:t>
            </a:r>
            <a:r>
              <a:rPr lang="en-US" altLang="en-US"/>
              <a:t> members of </a:t>
            </a:r>
            <a:r>
              <a:rPr lang="en-US" altLang="en-US">
                <a:latin typeface="Courier New" charset="0"/>
              </a:rPr>
              <a:t>A</a:t>
            </a:r>
            <a:r>
              <a:rPr lang="en-US" altLang="en-US"/>
              <a:t> are hidden in </a:t>
            </a:r>
            <a:r>
              <a:rPr lang="en-US" altLang="en-US">
                <a:latin typeface="Courier New" charset="0"/>
              </a:rPr>
              <a:t>B</a:t>
            </a:r>
            <a:r>
              <a:rPr lang="en-US" altLang="en-US"/>
              <a:t> and can be accessed by member functions of </a:t>
            </a:r>
            <a:r>
              <a:rPr lang="en-US" altLang="en-US">
                <a:latin typeface="Courier New" charset="0"/>
              </a:rPr>
              <a:t>B</a:t>
            </a:r>
            <a:r>
              <a:rPr lang="en-US" altLang="en-US"/>
              <a:t> through </a:t>
            </a:r>
            <a:r>
              <a:rPr lang="en-US" altLang="en-US">
                <a:solidFill>
                  <a:srgbClr val="3333FF"/>
                </a:solidFill>
                <a:latin typeface="Courier New" charset="0"/>
              </a:rPr>
              <a:t>public</a:t>
            </a:r>
            <a:r>
              <a:rPr lang="en-US" altLang="en-US"/>
              <a:t>/</a:t>
            </a:r>
            <a:r>
              <a:rPr lang="en-US" altLang="en-US">
                <a:solidFill>
                  <a:srgbClr val="3333FF"/>
                </a:solidFill>
                <a:latin typeface="Courier New" charset="0"/>
              </a:rPr>
              <a:t>protected</a:t>
            </a:r>
            <a:r>
              <a:rPr lang="en-US" altLang="en-US"/>
              <a:t> members of </a:t>
            </a:r>
            <a:r>
              <a:rPr lang="en-US" altLang="en-US">
                <a:latin typeface="Courier New" charset="0"/>
              </a:rPr>
              <a:t>A</a:t>
            </a:r>
          </a:p>
        </p:txBody>
      </p:sp>
    </p:spTree>
    <p:extLst>
      <p:ext uri="{BB962C8B-B14F-4D97-AF65-F5344CB8AC3E}">
        <p14:creationId xmlns:p14="http://schemas.microsoft.com/office/powerpoint/2010/main" val="30522866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untitled"/>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28600" y="152400"/>
            <a:ext cx="2709863" cy="6400800"/>
          </a:xfrm>
          <a:ln w="28575">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114691" name="Picture 3" descr="untitled"/>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3268663" y="152400"/>
            <a:ext cx="2751137" cy="6400800"/>
          </a:xfrm>
          <a:ln w="28575">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114692" name="Picture 4" descr="untitled"/>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6386513" y="152400"/>
            <a:ext cx="2571750" cy="6400800"/>
          </a:xfrm>
          <a:ln w="28575">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7311186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a:t>6.1.8 Defining a simple subclass (8)</a:t>
            </a:r>
            <a:r>
              <a:rPr lang="en-US" dirty="0" smtClean="0"/>
              <a:t/>
            </a:r>
            <a:br>
              <a:rPr lang="en-US" dirty="0" smtClean="0"/>
            </a:br>
            <a:r>
              <a:rPr lang="en-US" dirty="0"/>
              <a:t/>
            </a:r>
            <a:br>
              <a:rPr lang="en-US" dirty="0"/>
            </a:br>
            <a:endParaRPr lang="en-US" dirty="0"/>
          </a:p>
        </p:txBody>
      </p:sp>
      <p:sp>
        <p:nvSpPr>
          <p:cNvPr id="3" name="Content Placeholder 2"/>
          <p:cNvSpPr>
            <a:spLocks noGrp="1"/>
          </p:cNvSpPr>
          <p:nvPr>
            <p:ph idx="1"/>
          </p:nvPr>
        </p:nvSpPr>
        <p:spPr>
          <a:xfrm>
            <a:off x="457200" y="1521346"/>
            <a:ext cx="8229600" cy="4876800"/>
          </a:xfrm>
        </p:spPr>
        <p:txBody>
          <a:bodyPr>
            <a:normAutofit/>
          </a:bodyPr>
          <a:lstStyle/>
          <a:p>
            <a:pPr marL="0" indent="0">
              <a:buNone/>
            </a:pPr>
            <a:r>
              <a:rPr lang="en-US" dirty="0" smtClean="0"/>
              <a:t>We’ll </a:t>
            </a:r>
            <a:r>
              <a:rPr lang="en-US" dirty="0"/>
              <a:t>finish our current topic with a very simple example demonstrating multi-inheritance. We need to emphasize that using this technique is commonly recognized as error-prone and obfuscating class hierarchy.</a:t>
            </a:r>
          </a:p>
          <a:p>
            <a:pPr marL="0" indent="0">
              <a:buNone/>
            </a:pPr>
            <a:endParaRPr lang="en-US" dirty="0"/>
          </a:p>
          <a:p>
            <a:pPr marL="0" indent="0">
              <a:buNone/>
            </a:pPr>
            <a:r>
              <a:rPr lang="en-US" dirty="0"/>
              <a:t>Any solution that avoids multi-inheritance is generally better and in fact many contemporary object programming languages don’t offer multi-inheritance at all. We think it’s a good argument to consider when you’re making design assumptions.</a:t>
            </a:r>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140846781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6.1.8 Defining a simple subclass (8</a:t>
            </a:r>
            <a:r>
              <a:rPr lang="en-US" dirty="0" smtClean="0"/>
              <a:t>) cont’d</a:t>
            </a:r>
            <a:endParaRPr lang="en-US" dirty="0"/>
          </a:p>
        </p:txBody>
      </p:sp>
      <p:sp>
        <p:nvSpPr>
          <p:cNvPr id="3" name="Content Placeholder 2"/>
          <p:cNvSpPr>
            <a:spLocks noGrp="1"/>
          </p:cNvSpPr>
          <p:nvPr>
            <p:ph idx="1"/>
          </p:nvPr>
        </p:nvSpPr>
        <p:spPr>
          <a:xfrm>
            <a:off x="822959" y="1845734"/>
            <a:ext cx="3368041" cy="4023360"/>
          </a:xfrm>
        </p:spPr>
        <p:txBody>
          <a:bodyPr>
            <a:normAutofit lnSpcReduction="10000"/>
          </a:bodyPr>
          <a:lstStyle/>
          <a:p>
            <a:pPr marL="0" indent="0">
              <a:buNone/>
            </a:pPr>
            <a:r>
              <a:rPr lang="en-US" dirty="0"/>
              <a:t>This example should be clear (we hope).</a:t>
            </a:r>
          </a:p>
          <a:p>
            <a:pPr marL="0" indent="0">
              <a:buNone/>
            </a:pPr>
            <a:endParaRPr lang="en-US" dirty="0"/>
          </a:p>
          <a:p>
            <a:pPr marL="0" indent="0">
              <a:buNone/>
            </a:pPr>
            <a:r>
              <a:rPr lang="en-US" dirty="0"/>
              <a:t>The program will produce the following output</a:t>
            </a:r>
            <a:r>
              <a:rPr lang="en-US" dirty="0" smtClean="0"/>
              <a:t>:</a:t>
            </a:r>
          </a:p>
          <a:p>
            <a:pPr marL="0" indent="0">
              <a:buNone/>
            </a:pPr>
            <a:endParaRPr lang="en-US" dirty="0"/>
          </a:p>
          <a:p>
            <a:pPr marL="0" indent="0">
              <a:buNone/>
            </a:pPr>
            <a:r>
              <a:rPr lang="en-US" dirty="0"/>
              <a:t>storage = 3</a:t>
            </a:r>
          </a:p>
          <a:p>
            <a:pPr marL="0" indent="0">
              <a:buNone/>
            </a:pPr>
            <a:endParaRPr lang="en-US" dirty="0"/>
          </a:p>
          <a:p>
            <a:pPr marL="0" indent="0">
              <a:buNone/>
            </a:pPr>
            <a:r>
              <a:rPr lang="en-US" dirty="0"/>
              <a:t>safe = 5</a:t>
            </a:r>
          </a:p>
        </p:txBody>
      </p:sp>
      <p:sp>
        <p:nvSpPr>
          <p:cNvPr id="4" name="Footer Placeholder 3"/>
          <p:cNvSpPr>
            <a:spLocks noGrp="1"/>
          </p:cNvSpPr>
          <p:nvPr>
            <p:ph type="ftr" sz="quarter" idx="11"/>
          </p:nvPr>
        </p:nvSpPr>
        <p:spPr/>
        <p:txBody>
          <a:bodyPr/>
          <a:lstStyle/>
          <a:p>
            <a:r>
              <a:rPr lang="en-US" smtClean="0"/>
              <a:t>refercence: www.netacad.com</a:t>
            </a:r>
            <a:endParaRPr lang="en-US"/>
          </a:p>
        </p:txBody>
      </p:sp>
      <p:pic>
        <p:nvPicPr>
          <p:cNvPr id="5" name="Picture 4" descr="Screen Shot 2018-09-14 at 8.50.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1763163"/>
            <a:ext cx="3968824" cy="4846121"/>
          </a:xfrm>
          <a:prstGeom prst="rect">
            <a:avLst/>
          </a:prstGeom>
        </p:spPr>
      </p:pic>
    </p:spTree>
    <p:extLst>
      <p:ext uri="{BB962C8B-B14F-4D97-AF65-F5344CB8AC3E}">
        <p14:creationId xmlns:p14="http://schemas.microsoft.com/office/powerpoint/2010/main" val="40632582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0" i="0" kern="1200" spc="-100" baseline="0" dirty="0">
                <a:solidFill>
                  <a:schemeClr val="tx2"/>
                </a:solidFill>
                <a:effectLst/>
                <a:latin typeface="+mj-lt"/>
                <a:ea typeface="+mj-ea"/>
                <a:cs typeface="+mj-cs"/>
              </a:rPr>
              <a:t>5.5.7 Objects inside objects (1)</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sz="2400" b="1" i="0" kern="1200" dirty="0">
                <a:solidFill>
                  <a:schemeClr val="tx1"/>
                </a:solidFill>
                <a:effectLst/>
                <a:latin typeface="+mn-lt"/>
                <a:ea typeface="+mn-ea"/>
                <a:cs typeface="+mn-cs"/>
              </a:rPr>
              <a:t>An object of any class may be the field of an object of any other class</a:t>
            </a:r>
            <a:r>
              <a:rPr lang="en-US" sz="2400" b="0" i="0" kern="1200" dirty="0">
                <a:solidFill>
                  <a:schemeClr val="tx1"/>
                </a:solidFill>
                <a:effectLst/>
                <a:latin typeface="+mn-lt"/>
                <a:ea typeface="+mn-ea"/>
                <a:cs typeface="+mn-cs"/>
              </a:rPr>
              <a:t>. </a:t>
            </a:r>
          </a:p>
          <a:p>
            <a:pPr marL="0" indent="0">
              <a:buNone/>
            </a:pPr>
            <a:r>
              <a:rPr lang="en-US" sz="2400" b="0" i="0" kern="1200" dirty="0">
                <a:solidFill>
                  <a:schemeClr val="tx1"/>
                </a:solidFill>
                <a:effectLst/>
                <a:latin typeface="+mn-lt"/>
                <a:ea typeface="+mn-ea"/>
                <a:cs typeface="+mn-cs"/>
              </a:rPr>
              <a:t>All rules concerning access to class components are </a:t>
            </a:r>
            <a:r>
              <a:rPr lang="en-US" sz="2400" b="0" i="0" kern="1200" dirty="0" err="1">
                <a:solidFill>
                  <a:schemeClr val="tx1"/>
                </a:solidFill>
                <a:effectLst/>
                <a:latin typeface="+mn-lt"/>
                <a:ea typeface="+mn-ea"/>
                <a:cs typeface="+mn-cs"/>
              </a:rPr>
              <a:t>honoured</a:t>
            </a:r>
            <a:r>
              <a:rPr lang="en-US" sz="2400" b="0" i="0" kern="1200" dirty="0">
                <a:solidFill>
                  <a:schemeClr val="tx1"/>
                </a:solidFill>
                <a:effectLst/>
                <a:latin typeface="+mn-lt"/>
                <a:ea typeface="+mn-ea"/>
                <a:cs typeface="+mn-cs"/>
              </a:rPr>
              <a:t> in this case too.</a:t>
            </a:r>
          </a:p>
          <a:p>
            <a:pPr marL="0" indent="0">
              <a:buNone/>
            </a:pPr>
            <a:r>
              <a:rPr lang="en-US" sz="2400" b="0" i="0" kern="1200" dirty="0" smtClean="0">
                <a:solidFill>
                  <a:schemeClr val="tx1"/>
                </a:solidFill>
                <a:effectLst/>
                <a:latin typeface="+mn-lt"/>
                <a:ea typeface="+mn-ea"/>
                <a:cs typeface="+mn-cs"/>
              </a:rPr>
              <a:t>There’s </a:t>
            </a:r>
            <a:r>
              <a:rPr lang="en-US" sz="2400" b="0" i="0" kern="1200" dirty="0">
                <a:solidFill>
                  <a:schemeClr val="tx1"/>
                </a:solidFill>
                <a:effectLst/>
                <a:latin typeface="+mn-lt"/>
                <a:ea typeface="+mn-ea"/>
                <a:cs typeface="+mn-cs"/>
              </a:rPr>
              <a:t>a very simple class named </a:t>
            </a:r>
            <a:r>
              <a:rPr lang="en-US" sz="2400" b="0" i="1" kern="1200" dirty="0">
                <a:solidFill>
                  <a:schemeClr val="tx1"/>
                </a:solidFill>
                <a:effectLst/>
                <a:latin typeface="+mn-lt"/>
                <a:ea typeface="+mn-ea"/>
                <a:cs typeface="+mn-cs"/>
              </a:rPr>
              <a:t>Element</a:t>
            </a:r>
            <a:r>
              <a:rPr lang="en-US" sz="2400" b="0" i="0" kern="1200" dirty="0">
                <a:solidFill>
                  <a:schemeClr val="tx1"/>
                </a:solidFill>
                <a:effectLst/>
                <a:latin typeface="+mn-lt"/>
                <a:ea typeface="+mn-ea"/>
                <a:cs typeface="+mn-cs"/>
              </a:rPr>
              <a:t>. </a:t>
            </a:r>
          </a:p>
          <a:p>
            <a:pPr marL="0" indent="0">
              <a:buNone/>
            </a:pPr>
            <a:r>
              <a:rPr lang="en-US" sz="2400" b="0" i="0" kern="1200" dirty="0">
                <a:solidFill>
                  <a:schemeClr val="tx1"/>
                </a:solidFill>
                <a:effectLst/>
                <a:latin typeface="+mn-lt"/>
                <a:ea typeface="+mn-ea"/>
                <a:cs typeface="+mn-cs"/>
              </a:rPr>
              <a:t>It’s intended to store one </a:t>
            </a:r>
            <a:r>
              <a:rPr lang="en-US" sz="2400" b="0" i="1" kern="1200" dirty="0" err="1">
                <a:solidFill>
                  <a:schemeClr val="tx1"/>
                </a:solidFill>
                <a:effectLst/>
                <a:latin typeface="+mn-lt"/>
                <a:ea typeface="+mn-ea"/>
                <a:cs typeface="+mn-cs"/>
              </a:rPr>
              <a:t>int</a:t>
            </a:r>
            <a:r>
              <a:rPr lang="en-US" sz="2400" b="0" i="0" kern="1200" dirty="0">
                <a:solidFill>
                  <a:schemeClr val="tx1"/>
                </a:solidFill>
                <a:effectLst/>
                <a:latin typeface="+mn-lt"/>
                <a:ea typeface="+mn-ea"/>
                <a:cs typeface="+mn-cs"/>
              </a:rPr>
              <a:t> value. </a:t>
            </a:r>
          </a:p>
          <a:p>
            <a:pPr marL="0" indent="0">
              <a:buNone/>
            </a:pPr>
            <a:r>
              <a:rPr lang="en-US" sz="2400" b="0" i="0" kern="1200" dirty="0">
                <a:solidFill>
                  <a:schemeClr val="tx1"/>
                </a:solidFill>
                <a:effectLst/>
                <a:latin typeface="+mn-lt"/>
                <a:ea typeface="+mn-ea"/>
                <a:cs typeface="+mn-cs"/>
              </a:rPr>
              <a:t>The second class displayed in the example is also simple, but there’s an interesting thing about it: there are two fields of the </a:t>
            </a:r>
            <a:r>
              <a:rPr lang="en-US" sz="2400" b="0" i="1" kern="1200" dirty="0">
                <a:solidFill>
                  <a:schemeClr val="tx1"/>
                </a:solidFill>
                <a:effectLst/>
                <a:latin typeface="+mn-lt"/>
                <a:ea typeface="+mn-ea"/>
                <a:cs typeface="+mn-cs"/>
              </a:rPr>
              <a:t>Element</a:t>
            </a:r>
            <a:r>
              <a:rPr lang="en-US" sz="2400" b="0" i="0" kern="1200" dirty="0">
                <a:solidFill>
                  <a:schemeClr val="tx1"/>
                </a:solidFill>
                <a:effectLst/>
                <a:latin typeface="+mn-lt"/>
                <a:ea typeface="+mn-ea"/>
                <a:cs typeface="+mn-cs"/>
              </a:rPr>
              <a:t> class.</a:t>
            </a:r>
          </a:p>
          <a:p>
            <a:pPr marL="0" indent="0">
              <a:buNone/>
            </a:pPr>
            <a:r>
              <a:rPr lang="en-US" sz="2400" b="0" i="0" kern="1200" dirty="0">
                <a:solidFill>
                  <a:schemeClr val="tx1"/>
                </a:solidFill>
                <a:effectLst/>
                <a:latin typeface="+mn-lt"/>
                <a:ea typeface="+mn-ea"/>
                <a:cs typeface="+mn-cs"/>
              </a:rPr>
              <a:t>As you can see, we can manipulate them with no great difficulty. They behave just like any other class component.</a:t>
            </a:r>
          </a:p>
          <a:p>
            <a:pPr marL="0" indent="0">
              <a:buNone/>
            </a:pPr>
            <a:r>
              <a:rPr lang="en-US" sz="2400" b="0" i="0" kern="1200" dirty="0">
                <a:solidFill>
                  <a:schemeClr val="tx1"/>
                </a:solidFill>
                <a:effectLst/>
                <a:latin typeface="+mn-lt"/>
                <a:ea typeface="+mn-ea"/>
                <a:cs typeface="+mn-cs"/>
              </a:rPr>
              <a:t>It’ll be no surprise to you when we say that the code produces the following output:</a:t>
            </a:r>
          </a:p>
          <a:p>
            <a:pPr marL="0" indent="0">
              <a:buNone/>
            </a:pPr>
            <a:r>
              <a:rPr lang="en-US" sz="2400" b="0" i="0" kern="1200" dirty="0">
                <a:solidFill>
                  <a:schemeClr val="tx1"/>
                </a:solidFill>
                <a:effectLst/>
                <a:latin typeface="+mn-lt"/>
                <a:ea typeface="+mn-ea"/>
                <a:cs typeface="+mn-cs"/>
              </a:rPr>
              <a:t> </a:t>
            </a:r>
          </a:p>
          <a:p>
            <a:pPr marL="0" indent="0">
              <a:buNone/>
            </a:pPr>
            <a:r>
              <a:rPr lang="en-US" sz="2400" b="0" i="0" kern="1200" dirty="0">
                <a:solidFill>
                  <a:schemeClr val="tx1"/>
                </a:solidFill>
                <a:effectLst/>
                <a:latin typeface="+mn-lt"/>
                <a:ea typeface="+mn-ea"/>
                <a:cs typeface="+mn-cs"/>
              </a:rPr>
              <a:t>Element #1 = 2</a:t>
            </a:r>
          </a:p>
          <a:p>
            <a:pPr marL="0" indent="0">
              <a:buNone/>
            </a:pPr>
            <a:r>
              <a:rPr lang="en-US" sz="2400" b="0" i="0" kern="1200" dirty="0">
                <a:solidFill>
                  <a:schemeClr val="tx1"/>
                </a:solidFill>
                <a:effectLst/>
                <a:latin typeface="+mn-lt"/>
                <a:ea typeface="+mn-ea"/>
                <a:cs typeface="+mn-cs"/>
              </a:rPr>
              <a:t>Element #2 = 3</a:t>
            </a:r>
          </a:p>
          <a:p>
            <a:pPr marL="0" indent="0">
              <a:buNone/>
            </a:pPr>
            <a:r>
              <a:rPr lang="en-US" sz="2400" b="0" i="0" kern="1200" dirty="0">
                <a:solidFill>
                  <a:schemeClr val="tx1"/>
                </a:solidFill>
                <a:effectLst/>
                <a:latin typeface="+mn-lt"/>
                <a:ea typeface="+mn-ea"/>
                <a:cs typeface="+mn-cs"/>
              </a:rPr>
              <a:t> </a:t>
            </a:r>
          </a:p>
          <a:p>
            <a:pPr marL="0" indent="0">
              <a:buNone/>
            </a:pPr>
            <a:r>
              <a:rPr lang="en-US" sz="2400" b="0" i="0" kern="1200" dirty="0">
                <a:solidFill>
                  <a:schemeClr val="tx1"/>
                </a:solidFill>
                <a:effectLst/>
                <a:latin typeface="+mn-lt"/>
                <a:ea typeface="+mn-ea"/>
                <a:cs typeface="+mn-cs"/>
              </a:rPr>
              <a:t>There are </a:t>
            </a:r>
            <a:r>
              <a:rPr lang="en-US" sz="2400" b="1" i="0" kern="1200" dirty="0">
                <a:solidFill>
                  <a:schemeClr val="tx1"/>
                </a:solidFill>
                <a:effectLst/>
                <a:latin typeface="+mn-lt"/>
                <a:ea typeface="+mn-ea"/>
                <a:cs typeface="+mn-cs"/>
              </a:rPr>
              <a:t>three objects</a:t>
            </a:r>
            <a:r>
              <a:rPr lang="en-US" sz="2400" b="0" i="0" kern="1200" dirty="0">
                <a:solidFill>
                  <a:schemeClr val="tx1"/>
                </a:solidFill>
                <a:effectLst/>
                <a:latin typeface="+mn-lt"/>
                <a:ea typeface="+mn-ea"/>
                <a:cs typeface="+mn-cs"/>
              </a:rPr>
              <a:t> in our example program: </a:t>
            </a:r>
          </a:p>
          <a:p>
            <a:pPr marL="274320" lvl="1" indent="0">
              <a:buNone/>
            </a:pPr>
            <a:r>
              <a:rPr lang="en-US" b="0" i="1" kern="1200" dirty="0" err="1">
                <a:solidFill>
                  <a:schemeClr val="tx1"/>
                </a:solidFill>
                <a:effectLst/>
                <a:latin typeface="+mn-lt"/>
                <a:ea typeface="+mn-ea"/>
                <a:cs typeface="+mn-cs"/>
              </a:rPr>
              <a:t>coll</a:t>
            </a:r>
            <a:r>
              <a:rPr lang="en-US" b="0" i="0" kern="1200" dirty="0">
                <a:solidFill>
                  <a:schemeClr val="tx1"/>
                </a:solidFill>
                <a:effectLst/>
                <a:latin typeface="+mn-lt"/>
                <a:ea typeface="+mn-ea"/>
                <a:cs typeface="+mn-cs"/>
              </a:rPr>
              <a:t>(visible at the </a:t>
            </a:r>
            <a:r>
              <a:rPr lang="en-US" b="0" i="1" kern="1200" dirty="0">
                <a:solidFill>
                  <a:schemeClr val="tx1"/>
                </a:solidFill>
                <a:effectLst/>
                <a:latin typeface="+mn-lt"/>
                <a:ea typeface="+mn-ea"/>
                <a:cs typeface="+mn-cs"/>
              </a:rPr>
              <a:t>main</a:t>
            </a:r>
            <a:r>
              <a:rPr lang="en-US" b="0" i="0" kern="1200" dirty="0">
                <a:solidFill>
                  <a:schemeClr val="tx1"/>
                </a:solidFill>
                <a:effectLst/>
                <a:latin typeface="+mn-lt"/>
                <a:ea typeface="+mn-ea"/>
                <a:cs typeface="+mn-cs"/>
              </a:rPr>
              <a:t> function level) and </a:t>
            </a:r>
            <a:r>
              <a:rPr lang="en-US" b="0" i="1" kern="1200" dirty="0">
                <a:solidFill>
                  <a:schemeClr val="tx1"/>
                </a:solidFill>
                <a:effectLst/>
                <a:latin typeface="+mn-lt"/>
                <a:ea typeface="+mn-ea"/>
                <a:cs typeface="+mn-cs"/>
              </a:rPr>
              <a:t>el1</a:t>
            </a:r>
            <a:r>
              <a:rPr lang="en-US" b="0" i="0" kern="1200" dirty="0">
                <a:solidFill>
                  <a:schemeClr val="tx1"/>
                </a:solidFill>
                <a:effectLst/>
                <a:latin typeface="+mn-lt"/>
                <a:ea typeface="+mn-ea"/>
                <a:cs typeface="+mn-cs"/>
              </a:rPr>
              <a:t> together with </a:t>
            </a:r>
            <a:r>
              <a:rPr lang="en-US" b="0" i="1" kern="1200" dirty="0">
                <a:solidFill>
                  <a:schemeClr val="tx1"/>
                </a:solidFill>
                <a:effectLst/>
                <a:latin typeface="+mn-lt"/>
                <a:ea typeface="+mn-ea"/>
                <a:cs typeface="+mn-cs"/>
              </a:rPr>
              <a:t>el2</a:t>
            </a:r>
            <a:r>
              <a:rPr lang="en-US" b="0" i="0" kern="1200" dirty="0">
                <a:solidFill>
                  <a:schemeClr val="tx1"/>
                </a:solidFill>
                <a:effectLst/>
                <a:latin typeface="+mn-lt"/>
                <a:ea typeface="+mn-ea"/>
                <a:cs typeface="+mn-cs"/>
              </a:rPr>
              <a:t> (visible at the </a:t>
            </a:r>
            <a:r>
              <a:rPr lang="en-US" b="0" i="1" kern="1200" dirty="0" err="1">
                <a:solidFill>
                  <a:schemeClr val="tx1"/>
                </a:solidFill>
                <a:effectLst/>
                <a:latin typeface="+mn-lt"/>
                <a:ea typeface="+mn-ea"/>
                <a:cs typeface="+mn-cs"/>
              </a:rPr>
              <a:t>coll</a:t>
            </a:r>
            <a:r>
              <a:rPr lang="en-US" b="0" i="0" kern="1200" dirty="0">
                <a:solidFill>
                  <a:schemeClr val="tx1"/>
                </a:solidFill>
                <a:effectLst/>
                <a:latin typeface="+mn-lt"/>
                <a:ea typeface="+mn-ea"/>
                <a:cs typeface="+mn-cs"/>
              </a:rPr>
              <a:t> object level). </a:t>
            </a:r>
          </a:p>
          <a:p>
            <a:pPr marL="274320" lvl="1" indent="0">
              <a:buNone/>
            </a:pPr>
            <a:r>
              <a:rPr lang="en-US" b="0" i="0" kern="1200" dirty="0">
                <a:solidFill>
                  <a:schemeClr val="tx1"/>
                </a:solidFill>
                <a:effectLst/>
                <a:latin typeface="+mn-lt"/>
                <a:ea typeface="+mn-ea"/>
                <a:cs typeface="+mn-cs"/>
              </a:rPr>
              <a:t>We want to know the sequence in which all constructors work. </a:t>
            </a:r>
          </a:p>
          <a:p>
            <a:pPr marL="0" indent="0">
              <a:buNone/>
            </a:pPr>
            <a:r>
              <a:rPr lang="en-US" sz="24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2"/>
          </p:nvPr>
        </p:nvSpPr>
        <p:spPr/>
        <p:txBody>
          <a:bodyPr/>
          <a:lstStyle/>
          <a:p>
            <a:fld id="{9DF4E671-2CE7-4BC4-9D6E-ED7B9AC95417}" type="slidenum">
              <a:rPr lang="en-US" smtClean="0"/>
              <a:pPr/>
              <a:t>6</a:t>
            </a:fld>
            <a:endParaRPr lang="en-US" dirty="0"/>
          </a:p>
        </p:txBody>
      </p:sp>
    </p:spTree>
    <p:extLst>
      <p:ext uri="{BB962C8B-B14F-4D97-AF65-F5344CB8AC3E}">
        <p14:creationId xmlns:p14="http://schemas.microsoft.com/office/powerpoint/2010/main" val="4083029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501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B8C934CE-79EB-7A49-B88E-CE774376F770}" type="slidenum">
              <a:rPr lang="en-US" altLang="en-US" sz="1000"/>
              <a:pPr>
                <a:spcBef>
                  <a:spcPct val="0"/>
                </a:spcBef>
                <a:buClrTx/>
                <a:buFontTx/>
                <a:buNone/>
              </a:pPr>
              <a:t>60</a:t>
            </a:fld>
            <a:endParaRPr lang="en-US" altLang="en-US" sz="1000"/>
          </a:p>
        </p:txBody>
      </p:sp>
      <p:sp>
        <p:nvSpPr>
          <p:cNvPr id="50179" name="Rectangle 4"/>
          <p:cNvSpPr>
            <a:spLocks noGrp="1" noChangeArrowheads="1"/>
          </p:cNvSpPr>
          <p:nvPr>
            <p:ph type="title"/>
          </p:nvPr>
        </p:nvSpPr>
        <p:spPr/>
        <p:txBody>
          <a:bodyPr/>
          <a:lstStyle/>
          <a:p>
            <a:pPr eaLnBrk="1" hangingPunct="1"/>
            <a:r>
              <a:rPr lang="en-US" altLang="en-US"/>
              <a:t>Summary</a:t>
            </a:r>
          </a:p>
        </p:txBody>
      </p:sp>
      <p:sp>
        <p:nvSpPr>
          <p:cNvPr id="50180" name="Rectangle 5"/>
          <p:cNvSpPr>
            <a:spLocks noGrp="1" noChangeArrowheads="1"/>
          </p:cNvSpPr>
          <p:nvPr>
            <p:ph type="body" idx="1"/>
          </p:nvPr>
        </p:nvSpPr>
        <p:spPr/>
        <p:txBody>
          <a:bodyPr/>
          <a:lstStyle/>
          <a:p>
            <a:pPr eaLnBrk="1" hangingPunct="1"/>
            <a:r>
              <a:rPr lang="en-US" altLang="en-US"/>
              <a:t>Inheritance and composition are meaningful ways to relate two or more classes</a:t>
            </a:r>
          </a:p>
          <a:p>
            <a:pPr eaLnBrk="1" hangingPunct="1"/>
            <a:r>
              <a:rPr lang="en-US" altLang="en-US"/>
              <a:t>Inheritance is an “is-a” relation</a:t>
            </a:r>
          </a:p>
          <a:p>
            <a:pPr lvl="1" eaLnBrk="1" hangingPunct="1"/>
            <a:r>
              <a:rPr lang="en-US" altLang="en-US" u="sng"/>
              <a:t>Single inheritance</a:t>
            </a:r>
            <a:r>
              <a:rPr lang="en-US" altLang="en-US"/>
              <a:t>: a derived class is derived from one class, called the base class</a:t>
            </a:r>
          </a:p>
          <a:p>
            <a:pPr lvl="1" eaLnBrk="1" hangingPunct="1"/>
            <a:r>
              <a:rPr lang="en-US" altLang="en-US" u="sng"/>
              <a:t>Multiple inheritance</a:t>
            </a:r>
            <a:r>
              <a:rPr lang="en-US" altLang="en-US"/>
              <a:t>: a derived class is derived from more than one base class</a:t>
            </a:r>
          </a:p>
          <a:p>
            <a:pPr eaLnBrk="1" hangingPunct="1"/>
            <a:r>
              <a:rPr lang="en-US" altLang="en-US"/>
              <a:t>Composition is a “has-a” relation</a:t>
            </a:r>
          </a:p>
        </p:txBody>
      </p:sp>
    </p:spTree>
    <p:extLst>
      <p:ext uri="{BB962C8B-B14F-4D97-AF65-F5344CB8AC3E}">
        <p14:creationId xmlns:p14="http://schemas.microsoft.com/office/powerpoint/2010/main" val="55788333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5120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CB7AD6C7-039A-CE43-A2C9-33C459B2F470}" type="slidenum">
              <a:rPr lang="en-US" altLang="en-US" sz="1000"/>
              <a:pPr>
                <a:spcBef>
                  <a:spcPct val="0"/>
                </a:spcBef>
                <a:buClrTx/>
                <a:buFontTx/>
                <a:buNone/>
              </a:pPr>
              <a:t>61</a:t>
            </a:fld>
            <a:endParaRPr lang="en-US" altLang="en-US" sz="1000"/>
          </a:p>
        </p:txBody>
      </p:sp>
      <p:sp>
        <p:nvSpPr>
          <p:cNvPr id="51203" name="Rectangle 4"/>
          <p:cNvSpPr>
            <a:spLocks noGrp="1" noChangeArrowheads="1"/>
          </p:cNvSpPr>
          <p:nvPr>
            <p:ph type="title"/>
          </p:nvPr>
        </p:nvSpPr>
        <p:spPr/>
        <p:txBody>
          <a:bodyPr/>
          <a:lstStyle/>
          <a:p>
            <a:pPr eaLnBrk="1" hangingPunct="1"/>
            <a:r>
              <a:rPr lang="en-US" altLang="en-US"/>
              <a:t>Summary (continued)</a:t>
            </a:r>
          </a:p>
        </p:txBody>
      </p:sp>
      <p:sp>
        <p:nvSpPr>
          <p:cNvPr id="51204" name="Rectangle 5"/>
          <p:cNvSpPr>
            <a:spLocks noGrp="1" noChangeArrowheads="1"/>
          </p:cNvSpPr>
          <p:nvPr>
            <p:ph type="body" idx="1"/>
          </p:nvPr>
        </p:nvSpPr>
        <p:spPr/>
        <p:txBody>
          <a:bodyPr/>
          <a:lstStyle/>
          <a:p>
            <a:pPr eaLnBrk="1" hangingPunct="1"/>
            <a:r>
              <a:rPr lang="en-US" altLang="en-US"/>
              <a:t>Private members of a base class are private to the base class</a:t>
            </a:r>
          </a:p>
          <a:p>
            <a:pPr eaLnBrk="1" hangingPunct="1"/>
            <a:r>
              <a:rPr lang="en-US" altLang="en-US"/>
              <a:t>Public members of a base class can be inherited either as public or private</a:t>
            </a:r>
          </a:p>
          <a:p>
            <a:pPr eaLnBrk="1" hangingPunct="1"/>
            <a:r>
              <a:rPr lang="en-US" altLang="en-US"/>
              <a:t>Derived class can redefine function members of a base class</a:t>
            </a:r>
          </a:p>
          <a:p>
            <a:pPr lvl="1" eaLnBrk="1" hangingPunct="1"/>
            <a:r>
              <a:rPr lang="en-US" altLang="en-US"/>
              <a:t>Redefinition applies only to objects of derived class</a:t>
            </a:r>
          </a:p>
        </p:txBody>
      </p:sp>
    </p:spTree>
    <p:extLst>
      <p:ext uri="{BB962C8B-B14F-4D97-AF65-F5344CB8AC3E}">
        <p14:creationId xmlns:p14="http://schemas.microsoft.com/office/powerpoint/2010/main" val="42810973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522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CAB9DB3D-E128-4643-9743-FDDD1A27E297}" type="slidenum">
              <a:rPr lang="en-US" altLang="en-US" sz="1000"/>
              <a:pPr>
                <a:spcBef>
                  <a:spcPct val="0"/>
                </a:spcBef>
                <a:buClrTx/>
                <a:buFontTx/>
                <a:buNone/>
              </a:pPr>
              <a:t>62</a:t>
            </a:fld>
            <a:endParaRPr lang="en-US" altLang="en-US" sz="1000"/>
          </a:p>
        </p:txBody>
      </p:sp>
      <p:sp>
        <p:nvSpPr>
          <p:cNvPr id="52227" name="Rectangle 4"/>
          <p:cNvSpPr>
            <a:spLocks noGrp="1" noChangeArrowheads="1"/>
          </p:cNvSpPr>
          <p:nvPr>
            <p:ph type="title"/>
          </p:nvPr>
        </p:nvSpPr>
        <p:spPr/>
        <p:txBody>
          <a:bodyPr/>
          <a:lstStyle/>
          <a:p>
            <a:pPr eaLnBrk="1" hangingPunct="1"/>
            <a:r>
              <a:rPr lang="en-US" altLang="en-US"/>
              <a:t>Summary (continued)</a:t>
            </a:r>
          </a:p>
        </p:txBody>
      </p:sp>
      <p:sp>
        <p:nvSpPr>
          <p:cNvPr id="52228" name="Rectangle 5"/>
          <p:cNvSpPr>
            <a:spLocks noGrp="1" noChangeArrowheads="1"/>
          </p:cNvSpPr>
          <p:nvPr>
            <p:ph type="body" idx="1"/>
          </p:nvPr>
        </p:nvSpPr>
        <p:spPr/>
        <p:txBody>
          <a:bodyPr/>
          <a:lstStyle/>
          <a:p>
            <a:pPr eaLnBrk="1" hangingPunct="1"/>
            <a:r>
              <a:rPr lang="en-US" altLang="en-US"/>
              <a:t>A call to a base class constructor (with parameters) is specified in the heading of the definition of the derived class constructor</a:t>
            </a:r>
          </a:p>
          <a:p>
            <a:pPr eaLnBrk="1" hangingPunct="1"/>
            <a:r>
              <a:rPr lang="en-US" altLang="en-US"/>
              <a:t>When initializing object of a derived class, the base class constructor is executed first</a:t>
            </a:r>
          </a:p>
          <a:p>
            <a:pPr eaLnBrk="1" hangingPunct="1"/>
            <a:r>
              <a:rPr lang="en-US" altLang="en-US"/>
              <a:t>In composition</a:t>
            </a:r>
          </a:p>
          <a:p>
            <a:pPr lvl="1" eaLnBrk="1" hangingPunct="1"/>
            <a:r>
              <a:rPr lang="en-US" altLang="en-US"/>
              <a:t>Class member is an object of another class</a:t>
            </a:r>
          </a:p>
          <a:p>
            <a:pPr lvl="1" eaLnBrk="1" hangingPunct="1"/>
            <a:r>
              <a:rPr lang="en-US" altLang="en-US"/>
              <a:t>Call to constructor of member objects is specified in heading of the definition of class’s constructor</a:t>
            </a:r>
          </a:p>
          <a:p>
            <a:pPr eaLnBrk="1" hangingPunct="1"/>
            <a:endParaRPr lang="en-US" altLang="en-US"/>
          </a:p>
        </p:txBody>
      </p:sp>
    </p:spTree>
    <p:extLst>
      <p:ext uri="{BB962C8B-B14F-4D97-AF65-F5344CB8AC3E}">
        <p14:creationId xmlns:p14="http://schemas.microsoft.com/office/powerpoint/2010/main" val="117009869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532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F2CE5BE4-7E57-6340-9201-902C251648E0}" type="slidenum">
              <a:rPr lang="en-US" altLang="en-US" sz="1000"/>
              <a:pPr>
                <a:spcBef>
                  <a:spcPct val="0"/>
                </a:spcBef>
                <a:buClrTx/>
                <a:buFontTx/>
                <a:buNone/>
              </a:pPr>
              <a:t>63</a:t>
            </a:fld>
            <a:endParaRPr lang="en-US" altLang="en-US" sz="1000"/>
          </a:p>
        </p:txBody>
      </p:sp>
      <p:sp>
        <p:nvSpPr>
          <p:cNvPr id="53251" name="Rectangle 4"/>
          <p:cNvSpPr>
            <a:spLocks noGrp="1" noChangeArrowheads="1"/>
          </p:cNvSpPr>
          <p:nvPr>
            <p:ph type="title"/>
          </p:nvPr>
        </p:nvSpPr>
        <p:spPr/>
        <p:txBody>
          <a:bodyPr/>
          <a:lstStyle/>
          <a:p>
            <a:pPr eaLnBrk="1" hangingPunct="1"/>
            <a:r>
              <a:rPr lang="en-US" altLang="en-US"/>
              <a:t>Summary (continued)</a:t>
            </a:r>
          </a:p>
        </p:txBody>
      </p:sp>
      <p:sp>
        <p:nvSpPr>
          <p:cNvPr id="53252" name="Rectangle 5"/>
          <p:cNvSpPr>
            <a:spLocks noGrp="1" noChangeArrowheads="1"/>
          </p:cNvSpPr>
          <p:nvPr>
            <p:ph type="body" idx="1"/>
          </p:nvPr>
        </p:nvSpPr>
        <p:spPr/>
        <p:txBody>
          <a:bodyPr/>
          <a:lstStyle/>
          <a:p>
            <a:pPr eaLnBrk="1" hangingPunct="1"/>
            <a:r>
              <a:rPr lang="en-US" altLang="en-US"/>
              <a:t>Three basic principles of OOD are:</a:t>
            </a:r>
          </a:p>
          <a:p>
            <a:pPr lvl="1" eaLnBrk="1" hangingPunct="1"/>
            <a:r>
              <a:rPr lang="en-US" altLang="en-US"/>
              <a:t>Encapsulation</a:t>
            </a:r>
          </a:p>
          <a:p>
            <a:pPr lvl="1" eaLnBrk="1" hangingPunct="1"/>
            <a:r>
              <a:rPr lang="en-US" altLang="en-US"/>
              <a:t>Inheritance</a:t>
            </a:r>
          </a:p>
          <a:p>
            <a:pPr lvl="1" eaLnBrk="1" hangingPunct="1"/>
            <a:r>
              <a:rPr lang="en-US" altLang="en-US"/>
              <a:t>Polymorphism</a:t>
            </a:r>
          </a:p>
          <a:p>
            <a:pPr eaLnBrk="1" hangingPunct="1"/>
            <a:r>
              <a:rPr lang="en-US" altLang="en-US" u="sng"/>
              <a:t>Finding classes</a:t>
            </a:r>
            <a:r>
              <a:rPr lang="en-US" altLang="en-US"/>
              <a:t>:</a:t>
            </a:r>
          </a:p>
          <a:p>
            <a:pPr lvl="1" eaLnBrk="1" hangingPunct="1"/>
            <a:r>
              <a:rPr lang="en-US" altLang="en-US"/>
              <a:t>Describe the problem</a:t>
            </a:r>
          </a:p>
          <a:p>
            <a:pPr lvl="1" eaLnBrk="1" hangingPunct="1"/>
            <a:r>
              <a:rPr lang="en-US" altLang="en-US"/>
              <a:t>Choose classes from the list of nouns</a:t>
            </a:r>
          </a:p>
          <a:p>
            <a:pPr lvl="1" eaLnBrk="1" hangingPunct="1"/>
            <a:r>
              <a:rPr lang="en-US" altLang="en-US"/>
              <a:t>Choose operations from the list of verbs</a:t>
            </a:r>
          </a:p>
        </p:txBody>
      </p:sp>
    </p:spTree>
    <p:extLst>
      <p:ext uri="{BB962C8B-B14F-4D97-AF65-F5344CB8AC3E}">
        <p14:creationId xmlns:p14="http://schemas.microsoft.com/office/powerpoint/2010/main" val="50408824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1600" y="4365104"/>
            <a:ext cx="7848600" cy="1927225"/>
          </a:xfrm>
        </p:spPr>
        <p:txBody>
          <a:bodyPr/>
          <a:lstStyle/>
          <a:p>
            <a:r>
              <a:rPr lang="en-US" altLang="en-US" b="1" dirty="0" smtClean="0">
                <a:solidFill>
                  <a:srgbClr val="FF0000"/>
                </a:solidFill>
              </a:rPr>
              <a:t>Examples on composition and </a:t>
            </a:r>
            <a:r>
              <a:rPr lang="en-US" altLang="en-US" b="1" dirty="0" err="1" smtClean="0">
                <a:solidFill>
                  <a:srgbClr val="FF0000"/>
                </a:solidFill>
              </a:rPr>
              <a:t>inheritence</a:t>
            </a:r>
            <a:r>
              <a:rPr lang="en-US" altLang="en-US" b="1" dirty="0" smtClean="0">
                <a:solidFill>
                  <a:srgbClr val="FF0000"/>
                </a:solidFill>
              </a:rPr>
              <a:t/>
            </a:r>
            <a:br>
              <a:rPr lang="en-US" altLang="en-US" b="1" dirty="0" smtClean="0">
                <a:solidFill>
                  <a:srgbClr val="FF0000"/>
                </a:solidFill>
              </a:rPr>
            </a:br>
            <a:r>
              <a:rPr lang="en-US" altLang="en-US" b="1" dirty="0">
                <a:solidFill>
                  <a:srgbClr val="FF0000"/>
                </a:solidFill>
              </a:rPr>
              <a:t/>
            </a:r>
            <a:br>
              <a:rPr lang="en-US" altLang="en-US" b="1" dirty="0">
                <a:solidFill>
                  <a:srgbClr val="FF0000"/>
                </a:solidFill>
              </a:rPr>
            </a:br>
            <a:endParaRPr lang="en-US" dirty="0"/>
          </a:p>
        </p:txBody>
      </p:sp>
    </p:spTree>
    <p:extLst>
      <p:ext uri="{BB962C8B-B14F-4D97-AF65-F5344CB8AC3E}">
        <p14:creationId xmlns:p14="http://schemas.microsoft.com/office/powerpoint/2010/main" val="159500930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5529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D19F3970-513B-274B-BE62-F1DECB115B78}" type="slidenum">
              <a:rPr lang="en-US" altLang="en-US" sz="1000"/>
              <a:pPr>
                <a:spcBef>
                  <a:spcPct val="0"/>
                </a:spcBef>
                <a:buClrTx/>
                <a:buFontTx/>
                <a:buNone/>
              </a:pPr>
              <a:t>65</a:t>
            </a:fld>
            <a:endParaRPr lang="en-US" altLang="en-US" sz="1000"/>
          </a:p>
        </p:txBody>
      </p:sp>
      <p:sp>
        <p:nvSpPr>
          <p:cNvPr id="55299" name="Rectangle 6"/>
          <p:cNvSpPr>
            <a:spLocks noChangeArrowheads="1"/>
          </p:cNvSpPr>
          <p:nvPr/>
        </p:nvSpPr>
        <p:spPr bwMode="auto">
          <a:xfrm>
            <a:off x="838200" y="533400"/>
            <a:ext cx="7848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eaLnBrk="1" hangingPunct="1">
              <a:spcBef>
                <a:spcPct val="0"/>
              </a:spcBef>
              <a:buClrTx/>
              <a:buFontTx/>
              <a:buNone/>
            </a:pPr>
            <a:r>
              <a:rPr lang="en-US" altLang="en-US"/>
              <a:t>Answer the following questions based on the classes’ definitions shown next.</a:t>
            </a:r>
            <a:endParaRPr lang="ar-JO" altLang="en-US" sz="2500"/>
          </a:p>
        </p:txBody>
      </p:sp>
      <p:pic>
        <p:nvPicPr>
          <p:cNvPr id="5530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4572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05724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ctrTitle"/>
          </p:nvPr>
        </p:nvSpPr>
        <p:spPr>
          <a:xfrm>
            <a:off x="304800" y="1752600"/>
            <a:ext cx="8610600" cy="2438400"/>
          </a:xfrm>
        </p:spPr>
        <p:txBody>
          <a:bodyPr/>
          <a:lstStyle/>
          <a:p>
            <a:pPr algn="ctr" eaLnBrk="1" hangingPunct="1"/>
            <a:r>
              <a:rPr lang="en-US" altLang="en-US" sz="6000">
                <a:solidFill>
                  <a:srgbClr val="336699"/>
                </a:solidFill>
              </a:rPr>
              <a:t>Output Questions</a:t>
            </a:r>
          </a:p>
        </p:txBody>
      </p:sp>
    </p:spTree>
    <p:extLst>
      <p:ext uri="{BB962C8B-B14F-4D97-AF65-F5344CB8AC3E}">
        <p14:creationId xmlns:p14="http://schemas.microsoft.com/office/powerpoint/2010/main" val="172643850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5837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3CD66C6C-E368-084D-A4F9-72943A65A738}" type="slidenum">
              <a:rPr lang="en-US" altLang="en-US" sz="1000"/>
              <a:pPr>
                <a:spcBef>
                  <a:spcPct val="0"/>
                </a:spcBef>
                <a:buClrTx/>
                <a:buFontTx/>
                <a:buNone/>
              </a:pPr>
              <a:t>67</a:t>
            </a:fld>
            <a:endParaRPr lang="en-US" altLang="en-US" sz="1000"/>
          </a:p>
        </p:txBody>
      </p:sp>
      <p:pic>
        <p:nvPicPr>
          <p:cNvPr id="583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Picture 4"/>
          <p:cNvPicPr>
            <a:picLocks noChangeAspect="1" noChangeArrowheads="1"/>
          </p:cNvPicPr>
          <p:nvPr/>
        </p:nvPicPr>
        <p:blipFill>
          <a:blip r:embed="rId3"/>
          <a:srcRect/>
          <a:stretch>
            <a:fillRect/>
          </a:stretch>
        </p:blipFill>
        <p:spPr bwMode="auto">
          <a:xfrm>
            <a:off x="7696200" y="228600"/>
            <a:ext cx="1371600" cy="2038350"/>
          </a:xfrm>
          <a:prstGeom prst="rect">
            <a:avLst/>
          </a:prstGeom>
          <a:noFill/>
          <a:ln w="9525" cap="flat" cmpd="sng">
            <a:solidFill>
              <a:schemeClr val="accent4">
                <a:lumMod val="95000"/>
                <a:lumOff val="5000"/>
              </a:schemeClr>
            </a:solidFill>
            <a:prstDash val="solid"/>
            <a:miter lim="800000"/>
            <a:headEnd type="none" w="med" len="med"/>
            <a:tailEnd type="none" w="med" len="med"/>
          </a:ln>
          <a:effectLst/>
        </p:spPr>
      </p:pic>
    </p:spTree>
    <p:extLst>
      <p:ext uri="{BB962C8B-B14F-4D97-AF65-F5344CB8AC3E}">
        <p14:creationId xmlns:p14="http://schemas.microsoft.com/office/powerpoint/2010/main" val="160044933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5939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287D5A25-D619-7A49-8A03-117A2A0B0965}" type="slidenum">
              <a:rPr lang="en-US" altLang="en-US" sz="1000"/>
              <a:pPr>
                <a:spcBef>
                  <a:spcPct val="0"/>
                </a:spcBef>
                <a:buClrTx/>
                <a:buFontTx/>
                <a:buNone/>
              </a:pPr>
              <a:t>68</a:t>
            </a:fld>
            <a:endParaRPr lang="en-US" altLang="en-US" sz="1000"/>
          </a:p>
        </p:txBody>
      </p:sp>
      <p:pic>
        <p:nvPicPr>
          <p:cNvPr id="593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533400"/>
            <a:ext cx="838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93618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6041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2B1FE130-AC61-CF49-AFAA-0D8975A83BD9}" type="slidenum">
              <a:rPr lang="en-US" altLang="en-US" sz="1000"/>
              <a:pPr>
                <a:spcBef>
                  <a:spcPct val="0"/>
                </a:spcBef>
                <a:buClrTx/>
                <a:buFontTx/>
                <a:buNone/>
              </a:pPr>
              <a:t>69</a:t>
            </a:fld>
            <a:endParaRPr lang="en-US" altLang="en-US" sz="1000"/>
          </a:p>
        </p:txBody>
      </p:sp>
      <p:pic>
        <p:nvPicPr>
          <p:cNvPr id="604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457200"/>
            <a:ext cx="12573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373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0" i="0" kern="1200" spc="-100" baseline="0" dirty="0">
                <a:solidFill>
                  <a:schemeClr val="tx2"/>
                </a:solidFill>
                <a:effectLst/>
                <a:latin typeface="+mj-lt"/>
                <a:ea typeface="+mj-ea"/>
                <a:cs typeface="+mj-cs"/>
              </a:rPr>
              <a:t>5.5.8 Objects inside objects (2)</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sz="2400" b="0" i="0" kern="1200" dirty="0">
                <a:solidFill>
                  <a:schemeClr val="tx1"/>
                </a:solidFill>
                <a:effectLst/>
                <a:latin typeface="+mn-lt"/>
                <a:ea typeface="+mn-ea"/>
                <a:cs typeface="+mn-cs"/>
              </a:rPr>
              <a:t>Here goes the modified code </a:t>
            </a:r>
          </a:p>
          <a:p>
            <a:pPr marL="0" indent="0">
              <a:buNone/>
            </a:pPr>
            <a:r>
              <a:rPr lang="en-US" sz="2400" b="0" i="0" kern="1200" dirty="0">
                <a:solidFill>
                  <a:schemeClr val="tx1"/>
                </a:solidFill>
                <a:effectLst/>
                <a:latin typeface="+mn-lt"/>
                <a:ea typeface="+mn-ea"/>
                <a:cs typeface="+mn-cs"/>
              </a:rPr>
              <a:t>We’ve cleaned the main function of everything that isn’t really needed to track the constructors activity.</a:t>
            </a:r>
          </a:p>
          <a:p>
            <a:pPr marL="0" indent="0">
              <a:buNone/>
            </a:pPr>
            <a:r>
              <a:rPr lang="en-US" sz="2400" b="0" i="0" kern="1200" dirty="0">
                <a:solidFill>
                  <a:schemeClr val="tx1"/>
                </a:solidFill>
                <a:effectLst/>
                <a:latin typeface="+mn-lt"/>
                <a:ea typeface="+mn-ea"/>
                <a:cs typeface="+mn-cs"/>
              </a:rPr>
              <a:t>We’ve compiled and run the program. This is what we see on the screen:</a:t>
            </a:r>
          </a:p>
          <a:p>
            <a:pPr marL="0" indent="0">
              <a:buNone/>
            </a:pPr>
            <a:r>
              <a:rPr lang="en-US" sz="2400" b="0" i="0" kern="1200" dirty="0">
                <a:solidFill>
                  <a:schemeClr val="tx1"/>
                </a:solidFill>
                <a:effectLst/>
                <a:latin typeface="+mn-lt"/>
                <a:ea typeface="+mn-ea"/>
                <a:cs typeface="+mn-cs"/>
              </a:rPr>
              <a:t> </a:t>
            </a:r>
          </a:p>
          <a:p>
            <a:pPr marL="0" indent="0">
              <a:buNone/>
            </a:pPr>
            <a:r>
              <a:rPr lang="en-US" sz="2400" b="0" i="0" kern="1200" dirty="0">
                <a:solidFill>
                  <a:schemeClr val="tx1"/>
                </a:solidFill>
                <a:effectLst/>
                <a:latin typeface="+mn-lt"/>
                <a:ea typeface="+mn-ea"/>
                <a:cs typeface="+mn-cs"/>
              </a:rPr>
              <a:t>Element constructed!</a:t>
            </a:r>
          </a:p>
          <a:p>
            <a:pPr marL="0" indent="0">
              <a:buNone/>
            </a:pPr>
            <a:r>
              <a:rPr lang="en-US" sz="2400" b="0" i="0" kern="1200" dirty="0">
                <a:solidFill>
                  <a:schemeClr val="tx1"/>
                </a:solidFill>
                <a:effectLst/>
                <a:latin typeface="+mn-lt"/>
                <a:ea typeface="+mn-ea"/>
                <a:cs typeface="+mn-cs"/>
              </a:rPr>
              <a:t>Element constructed!</a:t>
            </a:r>
          </a:p>
          <a:p>
            <a:pPr marL="0" indent="0">
              <a:buNone/>
            </a:pPr>
            <a:r>
              <a:rPr lang="en-US" sz="2400" b="0" i="0" kern="1200" dirty="0">
                <a:solidFill>
                  <a:schemeClr val="tx1"/>
                </a:solidFill>
                <a:effectLst/>
                <a:latin typeface="+mn-lt"/>
                <a:ea typeface="+mn-ea"/>
                <a:cs typeface="+mn-cs"/>
              </a:rPr>
              <a:t>Collection constructed!</a:t>
            </a:r>
          </a:p>
          <a:p>
            <a:pPr marL="0" indent="0">
              <a:buNone/>
            </a:pPr>
            <a:r>
              <a:rPr lang="en-US" sz="2400" b="0" i="0" kern="1200" dirty="0">
                <a:solidFill>
                  <a:schemeClr val="tx1"/>
                </a:solidFill>
                <a:effectLst/>
                <a:latin typeface="+mn-lt"/>
                <a:ea typeface="+mn-ea"/>
                <a:cs typeface="+mn-cs"/>
              </a:rPr>
              <a:t> </a:t>
            </a:r>
          </a:p>
          <a:p>
            <a:pPr marL="0" indent="0">
              <a:buNone/>
            </a:pPr>
            <a:r>
              <a:rPr lang="en-US" sz="2400" b="0" i="0" kern="1200" dirty="0">
                <a:solidFill>
                  <a:schemeClr val="tx1"/>
                </a:solidFill>
                <a:effectLst/>
                <a:latin typeface="+mn-lt"/>
                <a:ea typeface="+mn-ea"/>
                <a:cs typeface="+mn-cs"/>
              </a:rPr>
              <a:t>The conclusion is: </a:t>
            </a:r>
            <a:r>
              <a:rPr lang="en-US" sz="2400" b="1" i="0" kern="1200" dirty="0">
                <a:solidFill>
                  <a:schemeClr val="tx1"/>
                </a:solidFill>
                <a:effectLst/>
                <a:latin typeface="+mn-lt"/>
                <a:ea typeface="+mn-ea"/>
                <a:cs typeface="+mn-cs"/>
              </a:rPr>
              <a:t>constructors from inner objects (objects stored inside other objects) are invoked before the outer object’s constructors start their work</a:t>
            </a:r>
            <a:r>
              <a:rPr lang="en-US" sz="2400" b="0" i="0" kern="1200" dirty="0">
                <a:solidFill>
                  <a:schemeClr val="tx1"/>
                </a:solidFill>
                <a:effectLst/>
                <a:latin typeface="+mn-lt"/>
                <a:ea typeface="+mn-ea"/>
                <a:cs typeface="+mn-cs"/>
              </a:rPr>
              <a:t>.</a:t>
            </a:r>
          </a:p>
          <a:p>
            <a:pPr marL="0" indent="0">
              <a:buNone/>
            </a:pPr>
            <a:r>
              <a:rPr lang="en-US" sz="2400" b="0" i="0" kern="1200" dirty="0">
                <a:solidFill>
                  <a:schemeClr val="tx1"/>
                </a:solidFill>
                <a:effectLst/>
                <a:latin typeface="+mn-lt"/>
                <a:ea typeface="+mn-ea"/>
                <a:cs typeface="+mn-cs"/>
              </a:rPr>
              <a:t>This rule should be applied repeatedly.</a:t>
            </a:r>
          </a:p>
        </p:txBody>
      </p:sp>
      <p:sp>
        <p:nvSpPr>
          <p:cNvPr id="4" name="Slide Number Placeholder 3"/>
          <p:cNvSpPr>
            <a:spLocks noGrp="1"/>
          </p:cNvSpPr>
          <p:nvPr>
            <p:ph type="sldNum" sz="quarter" idx="12"/>
          </p:nvPr>
        </p:nvSpPr>
        <p:spPr/>
        <p:txBody>
          <a:bodyPr/>
          <a:lstStyle/>
          <a:p>
            <a:fld id="{9DF4E671-2CE7-4BC4-9D6E-ED7B9AC95417}" type="slidenum">
              <a:rPr lang="en-US" smtClean="0"/>
              <a:pPr/>
              <a:t>7</a:t>
            </a:fld>
            <a:endParaRPr lang="en-US" dirty="0"/>
          </a:p>
        </p:txBody>
      </p:sp>
    </p:spTree>
    <p:extLst>
      <p:ext uri="{BB962C8B-B14F-4D97-AF65-F5344CB8AC3E}">
        <p14:creationId xmlns:p14="http://schemas.microsoft.com/office/powerpoint/2010/main" val="34296376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ctrTitle"/>
          </p:nvPr>
        </p:nvSpPr>
        <p:spPr>
          <a:xfrm>
            <a:off x="304800" y="1752600"/>
            <a:ext cx="8610600" cy="2438400"/>
          </a:xfrm>
        </p:spPr>
        <p:txBody>
          <a:bodyPr/>
          <a:lstStyle/>
          <a:p>
            <a:pPr algn="ctr" eaLnBrk="1" hangingPunct="1"/>
            <a:r>
              <a:rPr lang="en-US" altLang="en-US" sz="6000">
                <a:solidFill>
                  <a:srgbClr val="336699"/>
                </a:solidFill>
              </a:rPr>
              <a:t>Writing code</a:t>
            </a:r>
          </a:p>
        </p:txBody>
      </p:sp>
    </p:spTree>
    <p:extLst>
      <p:ext uri="{BB962C8B-B14F-4D97-AF65-F5344CB8AC3E}">
        <p14:creationId xmlns:p14="http://schemas.microsoft.com/office/powerpoint/2010/main" val="97049716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6246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EF012842-7719-9E4B-9927-F8D88037D93D}" type="slidenum">
              <a:rPr lang="en-US" altLang="en-US" sz="1000"/>
              <a:pPr>
                <a:spcBef>
                  <a:spcPct val="0"/>
                </a:spcBef>
                <a:buClrTx/>
                <a:buFontTx/>
                <a:buNone/>
              </a:pPr>
              <a:t>71</a:t>
            </a:fld>
            <a:endParaRPr lang="en-US" altLang="en-US" sz="1000"/>
          </a:p>
        </p:txBody>
      </p:sp>
      <p:pic>
        <p:nvPicPr>
          <p:cNvPr id="624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
            <a:ext cx="9144000"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748596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6349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A05E8A82-A13F-BF48-A0F3-EF2081244C70}" type="slidenum">
              <a:rPr lang="en-US" altLang="en-US" sz="1000"/>
              <a:pPr>
                <a:spcBef>
                  <a:spcPct val="0"/>
                </a:spcBef>
                <a:buClrTx/>
                <a:buFontTx/>
                <a:buNone/>
              </a:pPr>
              <a:t>72</a:t>
            </a:fld>
            <a:endParaRPr lang="en-US" altLang="en-US" sz="1000"/>
          </a:p>
        </p:txBody>
      </p:sp>
      <p:pic>
        <p:nvPicPr>
          <p:cNvPr id="634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048000"/>
            <a:ext cx="79248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Rectangle 6"/>
          <p:cNvSpPr>
            <a:spLocks noChangeArrowheads="1"/>
          </p:cNvSpPr>
          <p:nvPr/>
        </p:nvSpPr>
        <p:spPr bwMode="auto">
          <a:xfrm>
            <a:off x="838200" y="533400"/>
            <a:ext cx="78486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eaLnBrk="1" hangingPunct="1">
              <a:spcBef>
                <a:spcPct val="0"/>
              </a:spcBef>
              <a:buClrTx/>
              <a:buFontTx/>
              <a:buNone/>
            </a:pPr>
            <a:r>
              <a:rPr lang="en-US" altLang="en-US" sz="2500"/>
              <a:t>1) Write the header (the definition) of</a:t>
            </a:r>
            <a:r>
              <a:rPr lang="en-US" altLang="en-US" sz="2500" b="1"/>
              <a:t> </a:t>
            </a:r>
            <a:r>
              <a:rPr lang="en-US" altLang="en-US" sz="2500"/>
              <a:t>the new</a:t>
            </a:r>
            <a:r>
              <a:rPr lang="en-US" altLang="en-US" sz="2500" b="1"/>
              <a:t> class Phone </a:t>
            </a:r>
            <a:r>
              <a:rPr lang="en-US" altLang="en-US" sz="2500"/>
              <a:t>which </a:t>
            </a:r>
            <a:r>
              <a:rPr lang="en-US" altLang="en-US" sz="2500" b="1" i="1" u="sng"/>
              <a:t>publically inherits </a:t>
            </a:r>
            <a:r>
              <a:rPr lang="en-US" altLang="en-US" sz="2500"/>
              <a:t>the properties of the class </a:t>
            </a:r>
            <a:r>
              <a:rPr lang="en-US" altLang="en-US" sz="2500" b="1"/>
              <a:t>Device </a:t>
            </a:r>
            <a:r>
              <a:rPr lang="en-US" altLang="en-US" sz="2500"/>
              <a:t>with the following additional members as shown in the above UML class diagram. (</a:t>
            </a:r>
            <a:r>
              <a:rPr lang="en-US" altLang="en-US" sz="2500" b="1" u="sng"/>
              <a:t>Don't</a:t>
            </a:r>
            <a:r>
              <a:rPr lang="en-US" altLang="en-US" sz="2500"/>
              <a:t> write the implementation of the member functions inside the header)     			 </a:t>
            </a:r>
            <a:endParaRPr lang="ar-JO" altLang="en-US" sz="2500"/>
          </a:p>
        </p:txBody>
      </p:sp>
    </p:spTree>
    <p:extLst>
      <p:ext uri="{BB962C8B-B14F-4D97-AF65-F5344CB8AC3E}">
        <p14:creationId xmlns:p14="http://schemas.microsoft.com/office/powerpoint/2010/main" val="205549038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6451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5D73A11C-D9E5-6D4D-92CD-61310AF5879A}" type="slidenum">
              <a:rPr lang="en-US" altLang="en-US" sz="1000"/>
              <a:pPr>
                <a:spcBef>
                  <a:spcPct val="0"/>
                </a:spcBef>
                <a:buClrTx/>
                <a:buFontTx/>
                <a:buNone/>
              </a:pPr>
              <a:t>73</a:t>
            </a:fld>
            <a:endParaRPr lang="en-US" altLang="en-US" sz="1000"/>
          </a:p>
        </p:txBody>
      </p:sp>
      <p:pic>
        <p:nvPicPr>
          <p:cNvPr id="645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963" y="1295400"/>
            <a:ext cx="7920037"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48821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6553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E8B9E0CF-C51B-B947-B81E-D4F76A0960CA}" type="slidenum">
              <a:rPr lang="en-US" altLang="en-US" sz="1000"/>
              <a:pPr>
                <a:spcBef>
                  <a:spcPct val="0"/>
                </a:spcBef>
                <a:buClrTx/>
                <a:buFontTx/>
                <a:buNone/>
              </a:pPr>
              <a:t>74</a:t>
            </a:fld>
            <a:endParaRPr lang="en-US" altLang="en-US" sz="1000"/>
          </a:p>
        </p:txBody>
      </p:sp>
      <p:sp>
        <p:nvSpPr>
          <p:cNvPr id="65539" name="Rectangle 6"/>
          <p:cNvSpPr>
            <a:spLocks noChangeArrowheads="1"/>
          </p:cNvSpPr>
          <p:nvPr/>
        </p:nvSpPr>
        <p:spPr bwMode="auto">
          <a:xfrm>
            <a:off x="838200" y="533400"/>
            <a:ext cx="78486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eaLnBrk="1" hangingPunct="1">
              <a:spcBef>
                <a:spcPct val="0"/>
              </a:spcBef>
              <a:buClrTx/>
              <a:buFontTx/>
              <a:buNone/>
            </a:pPr>
            <a:r>
              <a:rPr lang="en-US" altLang="en-US"/>
              <a:t>2) Write the implementation of the </a:t>
            </a:r>
            <a:r>
              <a:rPr lang="en-US" altLang="en-US" u="sng"/>
              <a:t>Constructor</a:t>
            </a:r>
            <a:r>
              <a:rPr lang="en-US" altLang="en-US"/>
              <a:t> function (</a:t>
            </a:r>
            <a:r>
              <a:rPr lang="en-US" altLang="en-US" b="1"/>
              <a:t>outside the class</a:t>
            </a:r>
            <a:r>
              <a:rPr lang="en-US" altLang="en-US"/>
              <a:t>) that takes five parameters to set the company and the price for the </a:t>
            </a:r>
            <a:r>
              <a:rPr lang="en-US" altLang="en-US" b="1"/>
              <a:t>Device</a:t>
            </a:r>
            <a:r>
              <a:rPr lang="en-US" altLang="en-US"/>
              <a:t>, the id and the size for the phRam and the version for the Phone.</a:t>
            </a:r>
            <a:endParaRPr lang="ar-JO" altLang="en-US" sz="2500"/>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743200"/>
            <a:ext cx="8305800"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423838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6656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9DAD1A90-3C56-A648-87A7-EBA155CE5546}" type="slidenum">
              <a:rPr lang="en-US" altLang="en-US" sz="1000"/>
              <a:pPr>
                <a:spcBef>
                  <a:spcPct val="0"/>
                </a:spcBef>
                <a:buClrTx/>
                <a:buFontTx/>
                <a:buNone/>
              </a:pPr>
              <a:t>75</a:t>
            </a:fld>
            <a:endParaRPr lang="en-US" altLang="en-US" sz="1000"/>
          </a:p>
        </p:txBody>
      </p:sp>
      <p:sp>
        <p:nvSpPr>
          <p:cNvPr id="66563" name="Rectangle 6"/>
          <p:cNvSpPr>
            <a:spLocks noChangeArrowheads="1"/>
          </p:cNvSpPr>
          <p:nvPr/>
        </p:nvSpPr>
        <p:spPr bwMode="auto">
          <a:xfrm>
            <a:off x="838200" y="533400"/>
            <a:ext cx="78486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eaLnBrk="1" hangingPunct="1">
              <a:spcBef>
                <a:spcPct val="0"/>
              </a:spcBef>
              <a:buClrTx/>
              <a:buFontTx/>
              <a:buNone/>
            </a:pPr>
            <a:r>
              <a:rPr lang="en-US" altLang="en-US"/>
              <a:t>3) Write the implementation of </a:t>
            </a:r>
            <a:r>
              <a:rPr lang="en-US" altLang="en-US" b="1"/>
              <a:t>priceAfterDiscount</a:t>
            </a:r>
            <a:r>
              <a:rPr lang="en-US" altLang="en-US"/>
              <a:t> function that receives one double value which represents the discount for the phone and return the price after the discount.</a:t>
            </a:r>
            <a:endParaRPr lang="ar-JO" altLang="en-US" sz="2500"/>
          </a:p>
        </p:txBody>
      </p:sp>
      <p:pic>
        <p:nvPicPr>
          <p:cNvPr id="665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838450"/>
            <a:ext cx="6877050"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103285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6758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B945D942-9F44-A740-8E6A-59B2A14D473F}" type="slidenum">
              <a:rPr lang="en-US" altLang="en-US" sz="1000"/>
              <a:pPr>
                <a:spcBef>
                  <a:spcPct val="0"/>
                </a:spcBef>
                <a:buClrTx/>
                <a:buFontTx/>
                <a:buNone/>
              </a:pPr>
              <a:t>76</a:t>
            </a:fld>
            <a:endParaRPr lang="en-US" altLang="en-US" sz="1000"/>
          </a:p>
        </p:txBody>
      </p:sp>
      <p:sp>
        <p:nvSpPr>
          <p:cNvPr id="67587" name="Rectangle 6"/>
          <p:cNvSpPr>
            <a:spLocks noChangeArrowheads="1"/>
          </p:cNvSpPr>
          <p:nvPr/>
        </p:nvSpPr>
        <p:spPr bwMode="auto">
          <a:xfrm>
            <a:off x="838200" y="533400"/>
            <a:ext cx="78486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eaLnBrk="1" hangingPunct="1">
              <a:spcBef>
                <a:spcPct val="0"/>
              </a:spcBef>
              <a:buClrTx/>
              <a:buFontTx/>
              <a:buNone/>
            </a:pPr>
            <a:r>
              <a:rPr lang="en-US" altLang="en-US"/>
              <a:t>4) Write the implementation of the </a:t>
            </a:r>
            <a:r>
              <a:rPr lang="en-US" altLang="en-US" b="1"/>
              <a:t>print</a:t>
            </a:r>
            <a:r>
              <a:rPr lang="en-US" altLang="en-US"/>
              <a:t> function (outside the class) to print the company and the price for the </a:t>
            </a:r>
            <a:r>
              <a:rPr lang="en-US" altLang="en-US" b="1"/>
              <a:t>Device</a:t>
            </a:r>
            <a:r>
              <a:rPr lang="en-US" altLang="en-US"/>
              <a:t>, the id and the size for the phRam and the version for the Phone.</a:t>
            </a:r>
            <a:endParaRPr lang="ar-JO" altLang="en-US" sz="2500"/>
          </a:p>
        </p:txBody>
      </p:sp>
      <p:pic>
        <p:nvPicPr>
          <p:cNvPr id="675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619375"/>
            <a:ext cx="807720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6728396"/>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6000" dirty="0"/>
              <a:t>6.2 Classes, inheritance and type compatibility</a:t>
            </a:r>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133122452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849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254B967C-33DB-584A-A373-4D896A311084}" type="slidenum">
              <a:rPr lang="en-US" altLang="en-US" sz="1000"/>
              <a:pPr>
                <a:spcBef>
                  <a:spcPct val="0"/>
                </a:spcBef>
                <a:buClrTx/>
                <a:buFontTx/>
                <a:buNone/>
              </a:pPr>
              <a:t>78</a:t>
            </a:fld>
            <a:endParaRPr lang="en-US" altLang="en-US" sz="1000"/>
          </a:p>
        </p:txBody>
      </p:sp>
      <p:sp>
        <p:nvSpPr>
          <p:cNvPr id="84996" name="Rectangle 3"/>
          <p:cNvSpPr>
            <a:spLocks noGrp="1" noChangeArrowheads="1"/>
          </p:cNvSpPr>
          <p:nvPr>
            <p:ph type="body" idx="1"/>
          </p:nvPr>
        </p:nvSpPr>
        <p:spPr/>
        <p:txBody>
          <a:bodyPr/>
          <a:lstStyle/>
          <a:p>
            <a:pPr eaLnBrk="1" hangingPunct="1"/>
            <a:r>
              <a:rPr lang="en-US" altLang="en-US" dirty="0"/>
              <a:t>You can pass an object  of a derived class to a formal parameter of the base class type</a:t>
            </a:r>
          </a:p>
        </p:txBody>
      </p:sp>
      <p:pic>
        <p:nvPicPr>
          <p:cNvPr id="8499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819400"/>
            <a:ext cx="3986213"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66560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675" y="636588"/>
            <a:ext cx="6470650" cy="558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964707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0" i="0" kern="1200" spc="-100" baseline="0" dirty="0">
                <a:solidFill>
                  <a:schemeClr val="tx2"/>
                </a:solidFill>
                <a:effectLst/>
                <a:latin typeface="+mj-lt"/>
                <a:ea typeface="+mj-ea"/>
                <a:cs typeface="+mj-cs"/>
              </a:rPr>
              <a:t>5.5.8 Objects inside objects (2)</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b="1" dirty="0">
                <a:solidFill>
                  <a:srgbClr val="002060"/>
                </a:solidFill>
              </a:rPr>
              <a:t>class Element {</a:t>
            </a:r>
          </a:p>
          <a:p>
            <a:pPr marL="0" indent="0">
              <a:buNone/>
            </a:pPr>
            <a:r>
              <a:rPr lang="en-US" b="1" dirty="0">
                <a:solidFill>
                  <a:srgbClr val="002060"/>
                </a:solidFill>
              </a:rPr>
              <a:t>	</a:t>
            </a:r>
            <a:r>
              <a:rPr lang="en-US" b="1" dirty="0" err="1">
                <a:solidFill>
                  <a:srgbClr val="002060"/>
                </a:solidFill>
              </a:rPr>
              <a:t>int</a:t>
            </a:r>
            <a:r>
              <a:rPr lang="en-US" b="1" dirty="0">
                <a:solidFill>
                  <a:srgbClr val="002060"/>
                </a:solidFill>
              </a:rPr>
              <a:t> value;</a:t>
            </a:r>
          </a:p>
          <a:p>
            <a:pPr marL="0" indent="0">
              <a:buNone/>
            </a:pPr>
            <a:r>
              <a:rPr lang="en-US" b="1" dirty="0">
                <a:solidFill>
                  <a:srgbClr val="002060"/>
                </a:solidFill>
              </a:rPr>
              <a:t>public:</a:t>
            </a:r>
          </a:p>
          <a:p>
            <a:pPr marL="0" indent="0">
              <a:buNone/>
            </a:pPr>
            <a:r>
              <a:rPr lang="en-US" b="1" dirty="0">
                <a:solidFill>
                  <a:srgbClr val="002060"/>
                </a:solidFill>
              </a:rPr>
              <a:t>	Element(void) { </a:t>
            </a:r>
            <a:r>
              <a:rPr lang="en-US" b="1" dirty="0" err="1">
                <a:solidFill>
                  <a:srgbClr val="002060"/>
                </a:solidFill>
              </a:rPr>
              <a:t>cout</a:t>
            </a:r>
            <a:r>
              <a:rPr lang="en-US" b="1" dirty="0">
                <a:solidFill>
                  <a:srgbClr val="002060"/>
                </a:solidFill>
              </a:rPr>
              <a:t> &lt;&lt; "Element constructed!" &lt;&lt; </a:t>
            </a:r>
            <a:r>
              <a:rPr lang="en-US" b="1" dirty="0" err="1">
                <a:solidFill>
                  <a:srgbClr val="002060"/>
                </a:solidFill>
              </a:rPr>
              <a:t>endl</a:t>
            </a:r>
            <a:r>
              <a:rPr lang="en-US" b="1" dirty="0">
                <a:solidFill>
                  <a:srgbClr val="002060"/>
                </a:solidFill>
              </a:rPr>
              <a:t>; }</a:t>
            </a:r>
          </a:p>
          <a:p>
            <a:pPr marL="0" indent="0">
              <a:buNone/>
            </a:pPr>
            <a:r>
              <a:rPr lang="en-US" b="1" dirty="0">
                <a:solidFill>
                  <a:srgbClr val="002060"/>
                </a:solidFill>
              </a:rPr>
              <a:t>	</a:t>
            </a:r>
            <a:r>
              <a:rPr lang="en-US" b="1" dirty="0" err="1">
                <a:solidFill>
                  <a:srgbClr val="002060"/>
                </a:solidFill>
              </a:rPr>
              <a:t>int</a:t>
            </a:r>
            <a:r>
              <a:rPr lang="en-US" b="1" dirty="0">
                <a:solidFill>
                  <a:srgbClr val="002060"/>
                </a:solidFill>
              </a:rPr>
              <a:t> Get(void) { return value; }</a:t>
            </a:r>
          </a:p>
          <a:p>
            <a:pPr marL="0" indent="0">
              <a:buNone/>
            </a:pPr>
            <a:r>
              <a:rPr lang="en-US" b="1" dirty="0">
                <a:solidFill>
                  <a:srgbClr val="002060"/>
                </a:solidFill>
              </a:rPr>
              <a:t>	void Put(</a:t>
            </a:r>
            <a:r>
              <a:rPr lang="en-US" b="1" dirty="0" err="1">
                <a:solidFill>
                  <a:srgbClr val="002060"/>
                </a:solidFill>
              </a:rPr>
              <a:t>int</a:t>
            </a:r>
            <a:r>
              <a:rPr lang="en-US" b="1" dirty="0">
                <a:solidFill>
                  <a:srgbClr val="002060"/>
                </a:solidFill>
              </a:rPr>
              <a:t> </a:t>
            </a:r>
            <a:r>
              <a:rPr lang="en-US" b="1" dirty="0" err="1">
                <a:solidFill>
                  <a:srgbClr val="002060"/>
                </a:solidFill>
              </a:rPr>
              <a:t>val</a:t>
            </a:r>
            <a:r>
              <a:rPr lang="en-US" b="1" dirty="0">
                <a:solidFill>
                  <a:srgbClr val="002060"/>
                </a:solidFill>
              </a:rPr>
              <a:t>) { value = </a:t>
            </a:r>
            <a:r>
              <a:rPr lang="en-US" b="1" dirty="0" err="1">
                <a:solidFill>
                  <a:srgbClr val="002060"/>
                </a:solidFill>
              </a:rPr>
              <a:t>val</a:t>
            </a:r>
            <a:r>
              <a:rPr lang="en-US" b="1" dirty="0">
                <a:solidFill>
                  <a:srgbClr val="002060"/>
                </a:solidFill>
              </a:rPr>
              <a:t>; }</a:t>
            </a:r>
          </a:p>
          <a:p>
            <a:pPr marL="0" indent="0">
              <a:buNone/>
            </a:pPr>
            <a:r>
              <a:rPr lang="en-US" b="1" dirty="0">
                <a:solidFill>
                  <a:srgbClr val="002060"/>
                </a:solidFill>
              </a:rPr>
              <a:t>};</a:t>
            </a:r>
          </a:p>
          <a:p>
            <a:pPr marL="0" indent="0">
              <a:buNone/>
            </a:pPr>
            <a:r>
              <a:rPr lang="en-US" b="1" dirty="0">
                <a:solidFill>
                  <a:srgbClr val="002060"/>
                </a:solidFill>
              </a:rPr>
              <a:t>class Collection {</a:t>
            </a:r>
          </a:p>
          <a:p>
            <a:pPr marL="0" indent="0">
              <a:buNone/>
            </a:pPr>
            <a:r>
              <a:rPr lang="en-US" b="1" dirty="0">
                <a:solidFill>
                  <a:srgbClr val="002060"/>
                </a:solidFill>
              </a:rPr>
              <a:t>	Element el1, el2;</a:t>
            </a:r>
          </a:p>
          <a:p>
            <a:pPr marL="0" indent="0">
              <a:buNone/>
            </a:pPr>
            <a:r>
              <a:rPr lang="en-US" b="1" dirty="0">
                <a:solidFill>
                  <a:srgbClr val="002060"/>
                </a:solidFill>
              </a:rPr>
              <a:t>public:	</a:t>
            </a:r>
          </a:p>
          <a:p>
            <a:pPr marL="0" indent="0">
              <a:buNone/>
            </a:pPr>
            <a:r>
              <a:rPr lang="en-US" b="1" dirty="0">
                <a:solidFill>
                  <a:srgbClr val="002060"/>
                </a:solidFill>
              </a:rPr>
              <a:t>	Collection(void) { </a:t>
            </a:r>
            <a:r>
              <a:rPr lang="en-US" b="1" dirty="0" err="1">
                <a:solidFill>
                  <a:srgbClr val="002060"/>
                </a:solidFill>
              </a:rPr>
              <a:t>cout</a:t>
            </a:r>
            <a:r>
              <a:rPr lang="en-US" b="1" dirty="0">
                <a:solidFill>
                  <a:srgbClr val="002060"/>
                </a:solidFill>
              </a:rPr>
              <a:t> &lt;&lt; "Collection constructed!" &lt;&lt; </a:t>
            </a:r>
            <a:r>
              <a:rPr lang="en-US" b="1" dirty="0" err="1">
                <a:solidFill>
                  <a:srgbClr val="002060"/>
                </a:solidFill>
              </a:rPr>
              <a:t>endl</a:t>
            </a:r>
            <a:r>
              <a:rPr lang="en-US" b="1" dirty="0">
                <a:solidFill>
                  <a:srgbClr val="002060"/>
                </a:solidFill>
              </a:rPr>
              <a:t>; }</a:t>
            </a:r>
          </a:p>
          <a:p>
            <a:pPr marL="0" indent="0">
              <a:buNone/>
            </a:pPr>
            <a:r>
              <a:rPr lang="en-US" b="1" dirty="0">
                <a:solidFill>
                  <a:srgbClr val="002060"/>
                </a:solidFill>
              </a:rPr>
              <a:t>	</a:t>
            </a:r>
            <a:r>
              <a:rPr lang="en-US" b="1" dirty="0" err="1">
                <a:solidFill>
                  <a:srgbClr val="002060"/>
                </a:solidFill>
              </a:rPr>
              <a:t>int</a:t>
            </a:r>
            <a:r>
              <a:rPr lang="en-US" b="1" dirty="0">
                <a:solidFill>
                  <a:srgbClr val="002060"/>
                </a:solidFill>
              </a:rPr>
              <a:t> Get(</a:t>
            </a:r>
            <a:r>
              <a:rPr lang="en-US" b="1" dirty="0" err="1">
                <a:solidFill>
                  <a:srgbClr val="002060"/>
                </a:solidFill>
              </a:rPr>
              <a:t>int</a:t>
            </a:r>
            <a:r>
              <a:rPr lang="en-US" b="1" dirty="0">
                <a:solidFill>
                  <a:srgbClr val="002060"/>
                </a:solidFill>
              </a:rPr>
              <a:t> </a:t>
            </a:r>
            <a:r>
              <a:rPr lang="en-US" b="1" dirty="0" err="1">
                <a:solidFill>
                  <a:srgbClr val="002060"/>
                </a:solidFill>
              </a:rPr>
              <a:t>elno</a:t>
            </a:r>
            <a:r>
              <a:rPr lang="en-US" b="1" dirty="0">
                <a:solidFill>
                  <a:srgbClr val="002060"/>
                </a:solidFill>
              </a:rPr>
              <a:t>) { return </a:t>
            </a:r>
            <a:r>
              <a:rPr lang="en-US" b="1" dirty="0" err="1">
                <a:solidFill>
                  <a:srgbClr val="002060"/>
                </a:solidFill>
              </a:rPr>
              <a:t>elno</a:t>
            </a:r>
            <a:r>
              <a:rPr lang="en-US" b="1" dirty="0">
                <a:solidFill>
                  <a:srgbClr val="002060"/>
                </a:solidFill>
              </a:rPr>
              <a:t> == 1 ? el1.Get() : el2.Get(); }</a:t>
            </a:r>
          </a:p>
          <a:p>
            <a:pPr marL="0" indent="0">
              <a:buNone/>
            </a:pPr>
            <a:r>
              <a:rPr lang="en-US" b="1" dirty="0">
                <a:solidFill>
                  <a:srgbClr val="002060"/>
                </a:solidFill>
              </a:rPr>
              <a:t>	</a:t>
            </a:r>
            <a:r>
              <a:rPr lang="en-US" b="1" dirty="0" err="1">
                <a:solidFill>
                  <a:srgbClr val="002060"/>
                </a:solidFill>
              </a:rPr>
              <a:t>int</a:t>
            </a:r>
            <a:r>
              <a:rPr lang="en-US" b="1" dirty="0">
                <a:solidFill>
                  <a:srgbClr val="002060"/>
                </a:solidFill>
              </a:rPr>
              <a:t> Put(</a:t>
            </a:r>
            <a:r>
              <a:rPr lang="en-US" b="1" dirty="0" err="1">
                <a:solidFill>
                  <a:srgbClr val="002060"/>
                </a:solidFill>
              </a:rPr>
              <a:t>int</a:t>
            </a:r>
            <a:r>
              <a:rPr lang="en-US" b="1" dirty="0">
                <a:solidFill>
                  <a:srgbClr val="002060"/>
                </a:solidFill>
              </a:rPr>
              <a:t> </a:t>
            </a:r>
            <a:r>
              <a:rPr lang="en-US" b="1" dirty="0" err="1">
                <a:solidFill>
                  <a:srgbClr val="002060"/>
                </a:solidFill>
              </a:rPr>
              <a:t>elno</a:t>
            </a:r>
            <a:r>
              <a:rPr lang="en-US" b="1" dirty="0">
                <a:solidFill>
                  <a:srgbClr val="002060"/>
                </a:solidFill>
              </a:rPr>
              <a:t>, </a:t>
            </a:r>
            <a:r>
              <a:rPr lang="en-US" b="1" dirty="0" err="1">
                <a:solidFill>
                  <a:srgbClr val="002060"/>
                </a:solidFill>
              </a:rPr>
              <a:t>int</a:t>
            </a:r>
            <a:r>
              <a:rPr lang="en-US" b="1" dirty="0">
                <a:solidFill>
                  <a:srgbClr val="002060"/>
                </a:solidFill>
              </a:rPr>
              <a:t> </a:t>
            </a:r>
            <a:r>
              <a:rPr lang="en-US" b="1" dirty="0" err="1">
                <a:solidFill>
                  <a:srgbClr val="002060"/>
                </a:solidFill>
              </a:rPr>
              <a:t>val</a:t>
            </a:r>
            <a:r>
              <a:rPr lang="en-US" b="1" dirty="0">
                <a:solidFill>
                  <a:srgbClr val="002060"/>
                </a:solidFill>
              </a:rPr>
              <a:t>) { if(</a:t>
            </a:r>
            <a:r>
              <a:rPr lang="en-US" b="1" dirty="0" err="1">
                <a:solidFill>
                  <a:srgbClr val="002060"/>
                </a:solidFill>
              </a:rPr>
              <a:t>elno</a:t>
            </a:r>
            <a:r>
              <a:rPr lang="en-US" b="1" dirty="0">
                <a:solidFill>
                  <a:srgbClr val="002060"/>
                </a:solidFill>
              </a:rPr>
              <a:t> == 1) el1.Put(</a:t>
            </a:r>
            <a:r>
              <a:rPr lang="en-US" b="1" dirty="0" err="1">
                <a:solidFill>
                  <a:srgbClr val="002060"/>
                </a:solidFill>
              </a:rPr>
              <a:t>val</a:t>
            </a:r>
            <a:r>
              <a:rPr lang="en-US" b="1" dirty="0">
                <a:solidFill>
                  <a:srgbClr val="002060"/>
                </a:solidFill>
              </a:rPr>
              <a:t>); else el2.Put(</a:t>
            </a:r>
            <a:r>
              <a:rPr lang="en-US" b="1" dirty="0" err="1">
                <a:solidFill>
                  <a:srgbClr val="002060"/>
                </a:solidFill>
              </a:rPr>
              <a:t>val</a:t>
            </a:r>
            <a:r>
              <a:rPr lang="en-US" b="1" dirty="0">
                <a:solidFill>
                  <a:srgbClr val="002060"/>
                </a:solidFill>
              </a:rPr>
              <a:t>); }</a:t>
            </a:r>
          </a:p>
          <a:p>
            <a:pPr marL="0" indent="0">
              <a:buNone/>
            </a:pPr>
            <a:r>
              <a:rPr lang="en-US" b="1" dirty="0">
                <a:solidFill>
                  <a:srgbClr val="002060"/>
                </a:solidFill>
              </a:rPr>
              <a:t>};</a:t>
            </a:r>
          </a:p>
          <a:p>
            <a:pPr marL="0" indent="0">
              <a:buNone/>
            </a:pPr>
            <a:r>
              <a:rPr lang="en-US" b="1" dirty="0" err="1">
                <a:solidFill>
                  <a:srgbClr val="002060"/>
                </a:solidFill>
              </a:rPr>
              <a:t>int</a:t>
            </a:r>
            <a:r>
              <a:rPr lang="en-US" b="1" dirty="0">
                <a:solidFill>
                  <a:srgbClr val="002060"/>
                </a:solidFill>
              </a:rPr>
              <a:t> main(void) {</a:t>
            </a:r>
          </a:p>
          <a:p>
            <a:pPr marL="0" indent="0">
              <a:buNone/>
            </a:pPr>
            <a:r>
              <a:rPr lang="en-US" b="1" dirty="0">
                <a:solidFill>
                  <a:srgbClr val="002060"/>
                </a:solidFill>
              </a:rPr>
              <a:t>	Collection </a:t>
            </a:r>
            <a:r>
              <a:rPr lang="en-US" b="1" dirty="0" err="1">
                <a:solidFill>
                  <a:srgbClr val="002060"/>
                </a:solidFill>
              </a:rPr>
              <a:t>coll</a:t>
            </a:r>
            <a:r>
              <a:rPr lang="en-US" b="1" dirty="0">
                <a:solidFill>
                  <a:srgbClr val="002060"/>
                </a:solidFill>
              </a:rPr>
              <a:t>;</a:t>
            </a:r>
          </a:p>
          <a:p>
            <a:pPr marL="0" indent="0">
              <a:buNone/>
            </a:pPr>
            <a:r>
              <a:rPr lang="en-US" b="1" dirty="0">
                <a:solidFill>
                  <a:srgbClr val="002060"/>
                </a:solidFill>
              </a:rPr>
              <a:t>	return 0;</a:t>
            </a:r>
          </a:p>
          <a:p>
            <a:pPr marL="0" indent="0">
              <a:buNone/>
            </a:pPr>
            <a:r>
              <a:rPr lang="en-US" b="1" dirty="0">
                <a:solidFill>
                  <a:srgbClr val="002060"/>
                </a:solidFill>
              </a:rPr>
              <a:t>}</a:t>
            </a:r>
            <a:endParaRPr lang="en-US" sz="2400" b="1" i="0" kern="1200" dirty="0">
              <a:solidFill>
                <a:srgbClr val="002060"/>
              </a:solidFill>
              <a:effectLst/>
            </a:endParaRPr>
          </a:p>
        </p:txBody>
      </p:sp>
      <p:sp>
        <p:nvSpPr>
          <p:cNvPr id="4" name="Slide Number Placeholder 3"/>
          <p:cNvSpPr>
            <a:spLocks noGrp="1"/>
          </p:cNvSpPr>
          <p:nvPr>
            <p:ph type="sldNum" sz="quarter" idx="12"/>
          </p:nvPr>
        </p:nvSpPr>
        <p:spPr/>
        <p:txBody>
          <a:bodyPr/>
          <a:lstStyle/>
          <a:p>
            <a:fld id="{9DF4E671-2CE7-4BC4-9D6E-ED7B9AC95417}" type="slidenum">
              <a:rPr lang="en-US" smtClean="0"/>
              <a:pPr/>
              <a:t>8</a:t>
            </a:fld>
            <a:endParaRPr lang="en-US" dirty="0"/>
          </a:p>
        </p:txBody>
      </p:sp>
    </p:spTree>
    <p:extLst>
      <p:ext uri="{BB962C8B-B14F-4D97-AF65-F5344CB8AC3E}">
        <p14:creationId xmlns:p14="http://schemas.microsoft.com/office/powerpoint/2010/main" val="7450068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63" y="101600"/>
            <a:ext cx="3546475"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375" y="1066800"/>
            <a:ext cx="6829425"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5700" y="4876800"/>
            <a:ext cx="5016500" cy="189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757712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880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EEB22317-EC57-1648-B69C-0D92E9CC62D0}" type="slidenum">
              <a:rPr lang="en-US" altLang="en-US" sz="1000"/>
              <a:pPr>
                <a:spcBef>
                  <a:spcPct val="0"/>
                </a:spcBef>
                <a:buClrTx/>
                <a:buFontTx/>
                <a:buNone/>
              </a:pPr>
              <a:t>81</a:t>
            </a:fld>
            <a:endParaRPr lang="en-US" altLang="en-US" sz="1000"/>
          </a:p>
        </p:txBody>
      </p:sp>
      <p:sp>
        <p:nvSpPr>
          <p:cNvPr id="88068" name="Rectangle 3"/>
          <p:cNvSpPr>
            <a:spLocks noGrp="1" noChangeArrowheads="1"/>
          </p:cNvSpPr>
          <p:nvPr>
            <p:ph type="body" idx="1"/>
          </p:nvPr>
        </p:nvSpPr>
        <p:spPr/>
        <p:txBody>
          <a:bodyPr/>
          <a:lstStyle/>
          <a:p>
            <a:pPr eaLnBrk="1" hangingPunct="1"/>
            <a:r>
              <a:rPr lang="en-US" altLang="en-US"/>
              <a:t>For both statements (Lines 6 and 7), member function </a:t>
            </a:r>
            <a:r>
              <a:rPr lang="en-US" altLang="en-US">
                <a:latin typeface="Courier New" charset="0"/>
              </a:rPr>
              <a:t>print</a:t>
            </a:r>
            <a:r>
              <a:rPr lang="en-US" altLang="en-US"/>
              <a:t> of </a:t>
            </a:r>
            <a:r>
              <a:rPr lang="en-US" altLang="en-US">
                <a:latin typeface="Courier New" charset="0"/>
              </a:rPr>
              <a:t>baseClass</a:t>
            </a:r>
            <a:r>
              <a:rPr lang="en-US" altLang="en-US"/>
              <a:t> was executed</a:t>
            </a:r>
          </a:p>
          <a:p>
            <a:pPr lvl="1" eaLnBrk="1" hangingPunct="1"/>
            <a:r>
              <a:rPr lang="en-US" altLang="en-US" sz="2800"/>
              <a:t>Because the binding of </a:t>
            </a:r>
            <a:r>
              <a:rPr lang="en-US" altLang="en-US" sz="2800">
                <a:latin typeface="Courier New" charset="0"/>
              </a:rPr>
              <a:t>print</a:t>
            </a:r>
            <a:r>
              <a:rPr lang="en-US" altLang="en-US" sz="2800"/>
              <a:t>, in the body of </a:t>
            </a:r>
            <a:r>
              <a:rPr lang="en-US" altLang="en-US" sz="2800">
                <a:latin typeface="Courier New" charset="0"/>
              </a:rPr>
              <a:t>callPrint</a:t>
            </a:r>
            <a:r>
              <a:rPr lang="en-US" altLang="en-US" sz="2800"/>
              <a:t>, occurred at compile time</a:t>
            </a:r>
          </a:p>
          <a:p>
            <a:pPr eaLnBrk="1" hangingPunct="1"/>
            <a:r>
              <a:rPr lang="en-US" altLang="en-US" u="sng"/>
              <a:t>Compile-time binding</a:t>
            </a:r>
            <a:r>
              <a:rPr lang="en-US" altLang="en-US"/>
              <a:t>: the necessary code to call a specific function is generated by the compiler</a:t>
            </a:r>
          </a:p>
          <a:p>
            <a:pPr lvl="1" eaLnBrk="1" hangingPunct="1"/>
            <a:r>
              <a:rPr lang="en-US" altLang="en-US" sz="2800"/>
              <a:t>Also known as </a:t>
            </a:r>
            <a:r>
              <a:rPr lang="en-US" altLang="en-US" sz="2800" b="1"/>
              <a:t>static binding</a:t>
            </a:r>
          </a:p>
          <a:p>
            <a:pPr eaLnBrk="1" hangingPunct="1"/>
            <a:endParaRPr lang="en-US" altLang="en-US"/>
          </a:p>
        </p:txBody>
      </p:sp>
    </p:spTree>
    <p:extLst>
      <p:ext uri="{BB962C8B-B14F-4D97-AF65-F5344CB8AC3E}">
        <p14:creationId xmlns:p14="http://schemas.microsoft.com/office/powerpoint/2010/main" val="118311258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890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1A8CE59E-5DBB-C541-86C2-204A48822A63}" type="slidenum">
              <a:rPr lang="en-US" altLang="en-US" sz="1000"/>
              <a:pPr>
                <a:spcBef>
                  <a:spcPct val="0"/>
                </a:spcBef>
                <a:buClrTx/>
                <a:buFontTx/>
                <a:buNone/>
              </a:pPr>
              <a:t>82</a:t>
            </a:fld>
            <a:endParaRPr lang="en-US" altLang="en-US" sz="1000"/>
          </a:p>
        </p:txBody>
      </p:sp>
      <p:sp>
        <p:nvSpPr>
          <p:cNvPr id="89092" name="Rectangle 3"/>
          <p:cNvSpPr>
            <a:spLocks noGrp="1" noChangeArrowheads="1"/>
          </p:cNvSpPr>
          <p:nvPr>
            <p:ph type="body" idx="1"/>
          </p:nvPr>
        </p:nvSpPr>
        <p:spPr/>
        <p:txBody>
          <a:bodyPr/>
          <a:lstStyle/>
          <a:p>
            <a:pPr eaLnBrk="1" hangingPunct="1">
              <a:lnSpc>
                <a:spcPct val="98000"/>
              </a:lnSpc>
              <a:spcBef>
                <a:spcPct val="18000"/>
              </a:spcBef>
            </a:pPr>
            <a:r>
              <a:rPr lang="en-US" altLang="en-US" dirty="0"/>
              <a:t>How can we avoid this problem? </a:t>
            </a:r>
          </a:p>
          <a:p>
            <a:pPr lvl="1" eaLnBrk="1" hangingPunct="1">
              <a:lnSpc>
                <a:spcPct val="98000"/>
              </a:lnSpc>
              <a:spcBef>
                <a:spcPct val="18000"/>
              </a:spcBef>
            </a:pPr>
            <a:r>
              <a:rPr lang="en-US" altLang="en-US" dirty="0"/>
              <a:t>Virtual functions (reserved word </a:t>
            </a:r>
            <a:r>
              <a:rPr lang="en-US" altLang="en-US" dirty="0">
                <a:solidFill>
                  <a:srgbClr val="3333FF"/>
                </a:solidFill>
                <a:latin typeface="Courier New" charset="0"/>
              </a:rPr>
              <a:t>virtual</a:t>
            </a:r>
            <a:r>
              <a:rPr lang="en-US" altLang="en-US" dirty="0"/>
              <a:t>)</a:t>
            </a:r>
          </a:p>
          <a:p>
            <a:pPr eaLnBrk="1" hangingPunct="1">
              <a:lnSpc>
                <a:spcPct val="98000"/>
              </a:lnSpc>
              <a:spcBef>
                <a:spcPct val="18000"/>
              </a:spcBef>
            </a:pPr>
            <a:r>
              <a:rPr lang="en-US" altLang="en-US" u="sng" dirty="0"/>
              <a:t>Virtual function</a:t>
            </a:r>
            <a:r>
              <a:rPr lang="en-US" altLang="en-US" dirty="0"/>
              <a:t>: binding occurs at program execution time, not at compile time</a:t>
            </a:r>
          </a:p>
          <a:p>
            <a:pPr lvl="1" eaLnBrk="1" hangingPunct="1">
              <a:lnSpc>
                <a:spcPct val="98000"/>
              </a:lnSpc>
              <a:spcBef>
                <a:spcPct val="18000"/>
              </a:spcBef>
            </a:pPr>
            <a:r>
              <a:rPr lang="en-US" altLang="en-US" dirty="0"/>
              <a:t>This kind of binding is called run-time binding</a:t>
            </a:r>
          </a:p>
          <a:p>
            <a:pPr eaLnBrk="1" hangingPunct="1">
              <a:lnSpc>
                <a:spcPct val="98000"/>
              </a:lnSpc>
              <a:spcBef>
                <a:spcPct val="18000"/>
              </a:spcBef>
            </a:pPr>
            <a:r>
              <a:rPr lang="en-US" altLang="en-US" u="sng" dirty="0"/>
              <a:t>Run-time binding</a:t>
            </a:r>
            <a:r>
              <a:rPr lang="en-US" altLang="en-US" dirty="0"/>
              <a:t>: compiler does not generate code to call a specific function; it generates information to enable run-time system to generate specific code for the function call</a:t>
            </a:r>
          </a:p>
          <a:p>
            <a:pPr lvl="1" eaLnBrk="1" hangingPunct="1">
              <a:lnSpc>
                <a:spcPct val="98000"/>
              </a:lnSpc>
              <a:spcBef>
                <a:spcPct val="18000"/>
              </a:spcBef>
            </a:pPr>
            <a:r>
              <a:rPr lang="en-US" altLang="en-US" dirty="0"/>
              <a:t>Also known as </a:t>
            </a:r>
            <a:r>
              <a:rPr lang="en-US" altLang="en-US" b="1" dirty="0"/>
              <a:t>dynamic binding</a:t>
            </a:r>
            <a:endParaRPr lang="en-US" altLang="en-US" dirty="0"/>
          </a:p>
        </p:txBody>
      </p:sp>
    </p:spTree>
    <p:extLst>
      <p:ext uri="{BB962C8B-B14F-4D97-AF65-F5344CB8AC3E}">
        <p14:creationId xmlns:p14="http://schemas.microsoft.com/office/powerpoint/2010/main" val="102211171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r>
              <a:rPr lang="en-US" altLang="en-US" sz="1000"/>
              <a:t>C++ Programming: From Problem Analysis to Program Design, Fourth Edition</a:t>
            </a:r>
          </a:p>
        </p:txBody>
      </p:sp>
      <p:sp>
        <p:nvSpPr>
          <p:cNvPr id="9011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66"/>
              </a:buClr>
              <a:buChar char="•"/>
              <a:defRPr sz="2800">
                <a:solidFill>
                  <a:schemeClr val="tx1"/>
                </a:solidFill>
                <a:latin typeface="Arial" charset="0"/>
              </a:defRPr>
            </a:lvl1pPr>
            <a:lvl2pPr marL="742950" indent="-285750">
              <a:spcBef>
                <a:spcPct val="20000"/>
              </a:spcBef>
              <a:buClr>
                <a:schemeClr val="accent1"/>
              </a:buClr>
              <a:buFont typeface="Arial" charset="0"/>
              <a:buChar char="−"/>
              <a:defRPr sz="2600">
                <a:solidFill>
                  <a:schemeClr val="tx1"/>
                </a:solidFill>
                <a:latin typeface="Arial" charset="0"/>
              </a:defRPr>
            </a:lvl2pPr>
            <a:lvl3pPr marL="1143000" indent="-228600">
              <a:spcBef>
                <a:spcPct val="20000"/>
              </a:spcBef>
              <a:buClr>
                <a:srgbClr val="000066"/>
              </a:buClr>
              <a:buChar char="•"/>
              <a:defRPr sz="2300">
                <a:solidFill>
                  <a:schemeClr val="tx1"/>
                </a:solidFill>
                <a:latin typeface="Arial" charset="0"/>
              </a:defRPr>
            </a:lvl3pPr>
            <a:lvl4pPr marL="1600200" indent="-228600">
              <a:spcBef>
                <a:spcPct val="20000"/>
              </a:spcBef>
              <a:buClr>
                <a:srgbClr val="000066"/>
              </a:buClr>
              <a:buChar char="•"/>
              <a:defRPr sz="2000">
                <a:solidFill>
                  <a:schemeClr val="tx1"/>
                </a:solidFill>
                <a:latin typeface="Arial" charset="0"/>
              </a:defRPr>
            </a:lvl4pPr>
            <a:lvl5pPr marL="2057400" indent="-228600">
              <a:spcBef>
                <a:spcPct val="20000"/>
              </a:spcBef>
              <a:buClr>
                <a:srgbClr val="000066"/>
              </a:buClr>
              <a:buChar char="•"/>
              <a:defRPr sz="2000">
                <a:solidFill>
                  <a:schemeClr val="tx1"/>
                </a:solidFill>
                <a:latin typeface="Arial" charset="0"/>
              </a:defRPr>
            </a:lvl5pPr>
            <a:lvl6pPr marL="2514600" indent="-228600" eaLnBrk="0" fontAlgn="base" hangingPunct="0">
              <a:spcBef>
                <a:spcPct val="20000"/>
              </a:spcBef>
              <a:spcAft>
                <a:spcPct val="0"/>
              </a:spcAft>
              <a:buClr>
                <a:srgbClr val="000066"/>
              </a:buClr>
              <a:buChar char="•"/>
              <a:defRPr sz="2000">
                <a:solidFill>
                  <a:schemeClr val="tx1"/>
                </a:solidFill>
                <a:latin typeface="Arial" charset="0"/>
              </a:defRPr>
            </a:lvl6pPr>
            <a:lvl7pPr marL="2971800" indent="-228600" eaLnBrk="0" fontAlgn="base" hangingPunct="0">
              <a:spcBef>
                <a:spcPct val="20000"/>
              </a:spcBef>
              <a:spcAft>
                <a:spcPct val="0"/>
              </a:spcAft>
              <a:buClr>
                <a:srgbClr val="000066"/>
              </a:buClr>
              <a:buChar char="•"/>
              <a:defRPr sz="2000">
                <a:solidFill>
                  <a:schemeClr val="tx1"/>
                </a:solidFill>
                <a:latin typeface="Arial" charset="0"/>
              </a:defRPr>
            </a:lvl7pPr>
            <a:lvl8pPr marL="3429000" indent="-228600" eaLnBrk="0" fontAlgn="base" hangingPunct="0">
              <a:spcBef>
                <a:spcPct val="20000"/>
              </a:spcBef>
              <a:spcAft>
                <a:spcPct val="0"/>
              </a:spcAft>
              <a:buClr>
                <a:srgbClr val="000066"/>
              </a:buClr>
              <a:buChar char="•"/>
              <a:defRPr sz="2000">
                <a:solidFill>
                  <a:schemeClr val="tx1"/>
                </a:solidFill>
                <a:latin typeface="Arial" charset="0"/>
              </a:defRPr>
            </a:lvl8pPr>
            <a:lvl9pPr marL="3886200" indent="-228600" eaLnBrk="0" fontAlgn="base" hangingPunct="0">
              <a:spcBef>
                <a:spcPct val="20000"/>
              </a:spcBef>
              <a:spcAft>
                <a:spcPct val="0"/>
              </a:spcAft>
              <a:buClr>
                <a:srgbClr val="000066"/>
              </a:buClr>
              <a:buChar char="•"/>
              <a:defRPr sz="2000">
                <a:solidFill>
                  <a:schemeClr val="tx1"/>
                </a:solidFill>
                <a:latin typeface="Arial" charset="0"/>
              </a:defRPr>
            </a:lvl9pPr>
          </a:lstStyle>
          <a:p>
            <a:pPr>
              <a:spcBef>
                <a:spcPct val="0"/>
              </a:spcBef>
              <a:buClrTx/>
              <a:buFontTx/>
              <a:buNone/>
            </a:pPr>
            <a:fld id="{D81F4541-A536-4948-AC16-915ED74DE918}" type="slidenum">
              <a:rPr lang="en-US" altLang="en-US" sz="1000"/>
              <a:pPr>
                <a:spcBef>
                  <a:spcPct val="0"/>
                </a:spcBef>
                <a:buClrTx/>
                <a:buFontTx/>
                <a:buNone/>
              </a:pPr>
              <a:t>83</a:t>
            </a:fld>
            <a:endParaRPr lang="en-US" altLang="en-US" sz="1000"/>
          </a:p>
        </p:txBody>
      </p:sp>
      <p:pic>
        <p:nvPicPr>
          <p:cNvPr id="901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400" y="1624013"/>
            <a:ext cx="7118350" cy="487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Rectangle 4"/>
          <p:cNvSpPr>
            <a:spLocks noGrp="1" noChangeArrowheads="1"/>
          </p:cNvSpPr>
          <p:nvPr>
            <p:ph type="title"/>
          </p:nvPr>
        </p:nvSpPr>
        <p:spPr/>
        <p:txBody>
          <a:bodyPr>
            <a:normAutofit fontScale="90000"/>
          </a:bodyPr>
          <a:lstStyle/>
          <a:p>
            <a:pPr eaLnBrk="1" hangingPunct="1"/>
            <a:r>
              <a:rPr lang="en-US" altLang="en-US"/>
              <a:t>Inheritance, Pointers, and Virtual Functions (continued)</a:t>
            </a:r>
          </a:p>
        </p:txBody>
      </p:sp>
    </p:spTree>
    <p:extLst>
      <p:ext uri="{BB962C8B-B14F-4D97-AF65-F5344CB8AC3E}">
        <p14:creationId xmlns:p14="http://schemas.microsoft.com/office/powerpoint/2010/main" val="28100837"/>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endParaRPr lang="en-US" altLang="en-US"/>
          </a:p>
        </p:txBody>
      </p:sp>
      <p:pic>
        <p:nvPicPr>
          <p:cNvPr id="105475" name="Picture 3" descr="untitled"/>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6200" y="57150"/>
            <a:ext cx="6019800" cy="3981450"/>
          </a:xfrm>
          <a:ln w="12700">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105476" name="Picture 4" descr="untitled"/>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048000" y="2828925"/>
            <a:ext cx="6096000" cy="4029075"/>
          </a:xfrm>
          <a:ln w="12700">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8336153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5476"/>
                                        </p:tgtEl>
                                        <p:attrNameLst>
                                          <p:attrName>style.visibility</p:attrName>
                                        </p:attrNameLst>
                                      </p:cBhvr>
                                      <p:to>
                                        <p:strVal val="visible"/>
                                      </p:to>
                                    </p:set>
                                    <p:animEffect transition="in" filter="box(in)">
                                      <p:cBhvr>
                                        <p:cTn id="7" dur="500"/>
                                        <p:tgtEl>
                                          <p:spTgt spid="105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6.2.1 Type compatibility – the simplest case</a:t>
            </a:r>
          </a:p>
        </p:txBody>
      </p:sp>
      <p:sp>
        <p:nvSpPr>
          <p:cNvPr id="3" name="Content Placeholder 2"/>
          <p:cNvSpPr>
            <a:spLocks noGrp="1"/>
          </p:cNvSpPr>
          <p:nvPr>
            <p:ph idx="1"/>
          </p:nvPr>
        </p:nvSpPr>
        <p:spPr>
          <a:xfrm>
            <a:off x="822959" y="1845734"/>
            <a:ext cx="3444241" cy="4023360"/>
          </a:xfrm>
        </p:spPr>
        <p:txBody>
          <a:bodyPr>
            <a:normAutofit fontScale="85000" lnSpcReduction="10000"/>
          </a:bodyPr>
          <a:lstStyle/>
          <a:p>
            <a:pPr marL="0" indent="0">
              <a:lnSpc>
                <a:spcPct val="110000"/>
              </a:lnSpc>
              <a:buNone/>
            </a:pPr>
            <a:r>
              <a:rPr lang="en-US" dirty="0"/>
              <a:t>Each new class constitutes a new type of data. Each object constructed on the basis of such a class is like a value of the new type</a:t>
            </a:r>
            <a:r>
              <a:rPr lang="en-US" dirty="0" smtClean="0"/>
              <a:t>.</a:t>
            </a:r>
            <a:endParaRPr lang="en-US" dirty="0"/>
          </a:p>
          <a:p>
            <a:pPr marL="0" indent="0">
              <a:lnSpc>
                <a:spcPct val="110000"/>
              </a:lnSpc>
              <a:buNone/>
            </a:pPr>
            <a:r>
              <a:rPr lang="en-US" dirty="0"/>
              <a:t>This means that any two objects may (or may not) be compatible in the sense of their types</a:t>
            </a:r>
            <a:r>
              <a:rPr lang="en-US" dirty="0" smtClean="0"/>
              <a:t>.</a:t>
            </a:r>
            <a:endParaRPr lang="en-US" dirty="0"/>
          </a:p>
          <a:p>
            <a:pPr marL="0" indent="0">
              <a:lnSpc>
                <a:spcPct val="110000"/>
              </a:lnSpc>
              <a:buNone/>
            </a:pPr>
            <a:r>
              <a:rPr lang="en-US" dirty="0"/>
              <a:t>Take a look at the very simple example on the right →</a:t>
            </a:r>
          </a:p>
          <a:p>
            <a:endParaRPr lang="en-US" dirty="0"/>
          </a:p>
          <a:p>
            <a:endParaRPr lang="en-US"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pic>
        <p:nvPicPr>
          <p:cNvPr id="5" name="Picture 4" descr="Screen Shot 2018-09-14 at 9.21.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1981200"/>
            <a:ext cx="3962400" cy="3784600"/>
          </a:xfrm>
          <a:prstGeom prst="rect">
            <a:avLst/>
          </a:prstGeom>
        </p:spPr>
      </p:pic>
    </p:spTree>
    <p:extLst>
      <p:ext uri="{BB962C8B-B14F-4D97-AF65-F5344CB8AC3E}">
        <p14:creationId xmlns:p14="http://schemas.microsoft.com/office/powerpoint/2010/main" val="1405990843"/>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6.2.1 Type compatibility – the simplest </a:t>
            </a:r>
            <a:r>
              <a:rPr lang="en-US" dirty="0" smtClean="0"/>
              <a:t>case cont’d</a:t>
            </a:r>
            <a:endParaRPr lang="en-US" dirty="0"/>
          </a:p>
        </p:txBody>
      </p:sp>
      <p:sp>
        <p:nvSpPr>
          <p:cNvPr id="3" name="Content Placeholder 2"/>
          <p:cNvSpPr>
            <a:spLocks noGrp="1"/>
          </p:cNvSpPr>
          <p:nvPr>
            <p:ph idx="1"/>
          </p:nvPr>
        </p:nvSpPr>
        <p:spPr>
          <a:xfrm>
            <a:off x="822959" y="1845734"/>
            <a:ext cx="7543801" cy="4326466"/>
          </a:xfrm>
        </p:spPr>
        <p:txBody>
          <a:bodyPr>
            <a:normAutofit/>
          </a:bodyPr>
          <a:lstStyle/>
          <a:p>
            <a:pPr marL="0" indent="0">
              <a:lnSpc>
                <a:spcPct val="120000"/>
              </a:lnSpc>
              <a:buNone/>
            </a:pPr>
            <a:r>
              <a:rPr lang="en-US" sz="1400" dirty="0"/>
              <a:t>The objects of the Cat class are not compatible with the objects of the Dog class, although the structure of both classes is identical. Neither of the following assignments is valid and both of them will cause a compiler error</a:t>
            </a:r>
            <a:r>
              <a:rPr lang="en-US" sz="1400" dirty="0" smtClean="0"/>
              <a:t>:</a:t>
            </a:r>
            <a:endParaRPr lang="en-US" sz="1400" dirty="0"/>
          </a:p>
          <a:p>
            <a:pPr marL="0" indent="0">
              <a:lnSpc>
                <a:spcPct val="120000"/>
              </a:lnSpc>
              <a:buNone/>
            </a:pPr>
            <a:r>
              <a:rPr lang="en-US" sz="1400" dirty="0" err="1">
                <a:solidFill>
                  <a:srgbClr val="FF0000"/>
                </a:solidFill>
              </a:rPr>
              <a:t>a_dog</a:t>
            </a:r>
            <a:r>
              <a:rPr lang="en-US" sz="1400" dirty="0">
                <a:solidFill>
                  <a:srgbClr val="FF0000"/>
                </a:solidFill>
              </a:rPr>
              <a:t> = </a:t>
            </a:r>
            <a:r>
              <a:rPr lang="en-US" sz="1400" dirty="0" err="1">
                <a:solidFill>
                  <a:srgbClr val="FF0000"/>
                </a:solidFill>
              </a:rPr>
              <a:t>a_cat</a:t>
            </a:r>
            <a:r>
              <a:rPr lang="en-US" sz="1400" dirty="0" smtClean="0">
                <a:solidFill>
                  <a:srgbClr val="FF0000"/>
                </a:solidFill>
              </a:rPr>
              <a:t>;</a:t>
            </a:r>
            <a:endParaRPr lang="en-US" sz="1400" dirty="0">
              <a:solidFill>
                <a:srgbClr val="FF0000"/>
              </a:solidFill>
            </a:endParaRPr>
          </a:p>
          <a:p>
            <a:pPr marL="0" indent="0">
              <a:lnSpc>
                <a:spcPct val="120000"/>
              </a:lnSpc>
              <a:buNone/>
            </a:pPr>
            <a:r>
              <a:rPr lang="en-US" sz="1400" dirty="0" err="1">
                <a:solidFill>
                  <a:srgbClr val="FF0000"/>
                </a:solidFill>
              </a:rPr>
              <a:t>a_cat</a:t>
            </a:r>
            <a:r>
              <a:rPr lang="en-US" sz="1400" dirty="0">
                <a:solidFill>
                  <a:srgbClr val="FF0000"/>
                </a:solidFill>
              </a:rPr>
              <a:t> = </a:t>
            </a:r>
            <a:r>
              <a:rPr lang="en-US" sz="1400" dirty="0" err="1">
                <a:solidFill>
                  <a:srgbClr val="FF0000"/>
                </a:solidFill>
              </a:rPr>
              <a:t>a_dog</a:t>
            </a:r>
            <a:r>
              <a:rPr lang="en-US" sz="1400" dirty="0" smtClean="0">
                <a:solidFill>
                  <a:srgbClr val="FF0000"/>
                </a:solidFill>
              </a:rPr>
              <a:t>;</a:t>
            </a:r>
            <a:endParaRPr lang="en-US" sz="1400" dirty="0">
              <a:solidFill>
                <a:srgbClr val="FF0000"/>
              </a:solidFill>
            </a:endParaRPr>
          </a:p>
          <a:p>
            <a:pPr marL="0" indent="0">
              <a:lnSpc>
                <a:spcPct val="120000"/>
              </a:lnSpc>
              <a:buNone/>
            </a:pPr>
            <a:r>
              <a:rPr lang="en-US" sz="1400" dirty="0"/>
              <a:t>As you see, the Dog and Cat classes have nothing in common in the sense of inheritance – they’re both completely independent</a:t>
            </a:r>
            <a:r>
              <a:rPr lang="en-US" sz="1400" dirty="0" smtClean="0"/>
              <a:t>.</a:t>
            </a:r>
          </a:p>
          <a:p>
            <a:pPr marL="0" indent="0">
              <a:lnSpc>
                <a:spcPct val="120000"/>
              </a:lnSpc>
              <a:buNone/>
            </a:pPr>
            <a:r>
              <a:rPr lang="en-US" sz="1400" dirty="0" smtClean="0"/>
              <a:t>So </a:t>
            </a:r>
            <a:r>
              <a:rPr lang="en-US" sz="1400" dirty="0"/>
              <a:t>we can say that </a:t>
            </a:r>
            <a:r>
              <a:rPr lang="en-US" sz="1400" b="1" dirty="0"/>
              <a:t>objects derived from classes which lie in different branches of the inheritance tree are always incompatible</a:t>
            </a:r>
            <a:r>
              <a:rPr lang="en-US" sz="1400" b="1" dirty="0" smtClean="0"/>
              <a:t>.</a:t>
            </a:r>
            <a:endParaRPr lang="en-US" sz="1400" b="1" dirty="0"/>
          </a:p>
          <a:p>
            <a:pPr marL="0" indent="0">
              <a:lnSpc>
                <a:spcPct val="120000"/>
              </a:lnSpc>
              <a:buNone/>
            </a:pPr>
            <a:r>
              <a:rPr lang="en-US" sz="1400" dirty="0"/>
              <a:t>The program will produce the following output</a:t>
            </a:r>
            <a:r>
              <a:rPr lang="en-US" sz="1400" dirty="0" smtClean="0"/>
              <a:t>:</a:t>
            </a:r>
            <a:endParaRPr lang="en-US" sz="1400" dirty="0"/>
          </a:p>
          <a:p>
            <a:pPr marL="0" indent="0">
              <a:lnSpc>
                <a:spcPct val="120000"/>
              </a:lnSpc>
              <a:buNone/>
            </a:pPr>
            <a:r>
              <a:rPr lang="en-US" sz="1400" b="1" dirty="0"/>
              <a:t>Meow! </a:t>
            </a:r>
            <a:r>
              <a:rPr lang="en-US" sz="1400" b="1" dirty="0" smtClean="0"/>
              <a:t>Meow!</a:t>
            </a:r>
            <a:endParaRPr lang="en-US" sz="1400" b="1" dirty="0"/>
          </a:p>
          <a:p>
            <a:pPr marL="0" indent="0">
              <a:lnSpc>
                <a:spcPct val="120000"/>
              </a:lnSpc>
              <a:buNone/>
            </a:pPr>
            <a:r>
              <a:rPr lang="en-US" sz="1400" b="1" dirty="0"/>
              <a:t>Woof! </a:t>
            </a:r>
            <a:r>
              <a:rPr lang="en-US" sz="1400" b="1" dirty="0" smtClean="0"/>
              <a:t>Woof</a:t>
            </a:r>
            <a:endParaRPr lang="en-US" sz="1400" b="1"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172553036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6.2.2 Type compatibility – more complex case (1)</a:t>
            </a:r>
          </a:p>
        </p:txBody>
      </p:sp>
      <p:sp>
        <p:nvSpPr>
          <p:cNvPr id="3" name="Content Placeholder 2"/>
          <p:cNvSpPr>
            <a:spLocks noGrp="1"/>
          </p:cNvSpPr>
          <p:nvPr>
            <p:ph idx="1"/>
          </p:nvPr>
        </p:nvSpPr>
        <p:spPr>
          <a:xfrm>
            <a:off x="822959" y="1845734"/>
            <a:ext cx="3291841" cy="4023360"/>
          </a:xfrm>
        </p:spPr>
        <p:txBody>
          <a:bodyPr/>
          <a:lstStyle/>
          <a:p>
            <a:pPr marL="0" indent="0">
              <a:buNone/>
            </a:pPr>
            <a:r>
              <a:rPr lang="en-US" dirty="0"/>
              <a:t>We’ve rebuilt our example significantly. We still have the two previous classes Dog and Cat, but we’ve put them into the same inheritance tree. Take a look →</a:t>
            </a:r>
          </a:p>
        </p:txBody>
      </p:sp>
      <p:sp>
        <p:nvSpPr>
          <p:cNvPr id="4" name="Footer Placeholder 3"/>
          <p:cNvSpPr>
            <a:spLocks noGrp="1"/>
          </p:cNvSpPr>
          <p:nvPr>
            <p:ph type="ftr" sz="quarter" idx="11"/>
          </p:nvPr>
        </p:nvSpPr>
        <p:spPr/>
        <p:txBody>
          <a:bodyPr/>
          <a:lstStyle/>
          <a:p>
            <a:r>
              <a:rPr lang="en-US" smtClean="0"/>
              <a:t>refercence: www.netacad.com</a:t>
            </a:r>
            <a:endParaRPr lang="en-US"/>
          </a:p>
        </p:txBody>
      </p:sp>
      <p:pic>
        <p:nvPicPr>
          <p:cNvPr id="5" name="Picture 4" descr="Screen Shot 2018-09-14 at 9.36.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0478" y="1842657"/>
            <a:ext cx="3909025" cy="4253343"/>
          </a:xfrm>
          <a:prstGeom prst="rect">
            <a:avLst/>
          </a:prstGeom>
        </p:spPr>
      </p:pic>
    </p:spTree>
    <p:extLst>
      <p:ext uri="{BB962C8B-B14F-4D97-AF65-F5344CB8AC3E}">
        <p14:creationId xmlns:p14="http://schemas.microsoft.com/office/powerpoint/2010/main" val="136959143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6.2.2 Type compatibility – more complex case (1) cont’d</a:t>
            </a:r>
          </a:p>
        </p:txBody>
      </p:sp>
      <p:sp>
        <p:nvSpPr>
          <p:cNvPr id="3" name="Content Placeholder 2"/>
          <p:cNvSpPr>
            <a:spLocks noGrp="1"/>
          </p:cNvSpPr>
          <p:nvPr>
            <p:ph idx="1"/>
          </p:nvPr>
        </p:nvSpPr>
        <p:spPr>
          <a:xfrm>
            <a:off x="822959" y="1845734"/>
            <a:ext cx="7543801" cy="4326466"/>
          </a:xfrm>
        </p:spPr>
        <p:txBody>
          <a:bodyPr>
            <a:noAutofit/>
          </a:bodyPr>
          <a:lstStyle/>
          <a:p>
            <a:pPr algn="just"/>
            <a:r>
              <a:rPr lang="en-US" b="1" dirty="0" smtClean="0">
                <a:solidFill>
                  <a:srgbClr val="262626"/>
                </a:solidFill>
                <a:latin typeface="Arial"/>
                <a:cs typeface="Arial"/>
              </a:rPr>
              <a:t>objects </a:t>
            </a:r>
            <a:r>
              <a:rPr lang="en-US" b="1" dirty="0">
                <a:solidFill>
                  <a:srgbClr val="262626"/>
                </a:solidFill>
                <a:latin typeface="Arial"/>
                <a:cs typeface="Arial"/>
              </a:rPr>
              <a:t>of the superclass </a:t>
            </a:r>
            <a:r>
              <a:rPr lang="en-US" b="1" u="sng" dirty="0">
                <a:solidFill>
                  <a:srgbClr val="262626"/>
                </a:solidFill>
                <a:latin typeface="Arial"/>
                <a:cs typeface="Arial"/>
              </a:rPr>
              <a:t>are compatible with objects of the </a:t>
            </a:r>
            <a:r>
              <a:rPr lang="en-US" b="1" u="sng" dirty="0" smtClean="0">
                <a:solidFill>
                  <a:srgbClr val="262626"/>
                </a:solidFill>
                <a:latin typeface="Arial"/>
                <a:cs typeface="Arial"/>
              </a:rPr>
              <a:t>subclass</a:t>
            </a:r>
            <a:endParaRPr lang="en-US" b="1" u="sng" dirty="0">
              <a:solidFill>
                <a:srgbClr val="262626"/>
              </a:solidFill>
              <a:latin typeface="Arial"/>
              <a:cs typeface="Arial"/>
            </a:endParaRPr>
          </a:p>
          <a:p>
            <a:pPr algn="just"/>
            <a:r>
              <a:rPr lang="en-US" b="1" u="sng" dirty="0" smtClean="0">
                <a:solidFill>
                  <a:srgbClr val="262626"/>
                </a:solidFill>
                <a:latin typeface="Arial"/>
                <a:cs typeface="Arial"/>
              </a:rPr>
              <a:t> objects </a:t>
            </a:r>
            <a:r>
              <a:rPr lang="en-US" b="1" u="sng" dirty="0">
                <a:solidFill>
                  <a:srgbClr val="262626"/>
                </a:solidFill>
                <a:latin typeface="Arial"/>
                <a:cs typeface="Arial"/>
              </a:rPr>
              <a:t>of the subclass are not compatible with objects of the </a:t>
            </a:r>
            <a:r>
              <a:rPr lang="en-US" b="1" u="sng" dirty="0" smtClean="0">
                <a:solidFill>
                  <a:srgbClr val="262626"/>
                </a:solidFill>
                <a:latin typeface="Arial"/>
                <a:cs typeface="Arial"/>
              </a:rPr>
              <a:t>superclass</a:t>
            </a:r>
          </a:p>
          <a:p>
            <a:pPr marL="0" indent="0" algn="just">
              <a:buNone/>
            </a:pPr>
            <a:endParaRPr lang="sk-SK" u="sng" dirty="0">
              <a:solidFill>
                <a:srgbClr val="262626"/>
              </a:solidFill>
              <a:latin typeface="Arial"/>
              <a:cs typeface="Arial"/>
            </a:endParaRPr>
          </a:p>
          <a:p>
            <a:pPr marL="0" indent="0" algn="just">
              <a:buNone/>
            </a:pPr>
            <a:r>
              <a:rPr lang="en-US" u="sng" dirty="0">
                <a:solidFill>
                  <a:srgbClr val="262626"/>
                </a:solidFill>
                <a:latin typeface="Arial"/>
                <a:cs typeface="Arial"/>
              </a:rPr>
              <a:t>This means that:</a:t>
            </a:r>
          </a:p>
          <a:p>
            <a:pPr marL="0" indent="0" algn="just">
              <a:buNone/>
            </a:pPr>
            <a:r>
              <a:rPr lang="en-US" u="sng" dirty="0" smtClean="0">
                <a:solidFill>
                  <a:srgbClr val="262626"/>
                </a:solidFill>
                <a:latin typeface="Arial"/>
                <a:cs typeface="Arial"/>
              </a:rPr>
              <a:t> you </a:t>
            </a:r>
            <a:r>
              <a:rPr lang="en-US" b="1" u="sng" dirty="0">
                <a:solidFill>
                  <a:srgbClr val="262626"/>
                </a:solidFill>
                <a:latin typeface="Arial"/>
                <a:cs typeface="Arial"/>
              </a:rPr>
              <a:t>can</a:t>
            </a:r>
            <a:r>
              <a:rPr lang="en-US" u="sng" dirty="0">
                <a:solidFill>
                  <a:srgbClr val="262626"/>
                </a:solidFill>
                <a:latin typeface="Arial"/>
                <a:cs typeface="Arial"/>
              </a:rPr>
              <a:t> do the following</a:t>
            </a:r>
            <a:r>
              <a:rPr lang="en-US" u="sng" dirty="0" smtClean="0">
                <a:solidFill>
                  <a:srgbClr val="262626"/>
                </a:solidFill>
                <a:latin typeface="Arial"/>
                <a:cs typeface="Arial"/>
              </a:rPr>
              <a:t>:</a:t>
            </a:r>
          </a:p>
          <a:p>
            <a:pPr marL="0" indent="0" algn="just">
              <a:buNone/>
            </a:pPr>
            <a:endParaRPr lang="sk-SK" u="sng" dirty="0">
              <a:solidFill>
                <a:srgbClr val="262626"/>
              </a:solidFill>
              <a:latin typeface="Arial"/>
              <a:cs typeface="Arial"/>
            </a:endParaRPr>
          </a:p>
          <a:p>
            <a:pPr marL="384048" lvl="2" indent="0" algn="just">
              <a:buNone/>
            </a:pPr>
            <a:r>
              <a:rPr lang="en-US" sz="2000" dirty="0" err="1">
                <a:solidFill>
                  <a:srgbClr val="262626"/>
                </a:solidFill>
                <a:latin typeface="Arial"/>
                <a:cs typeface="Arial"/>
              </a:rPr>
              <a:t>a_pet</a:t>
            </a:r>
            <a:r>
              <a:rPr lang="en-US" sz="2000" dirty="0">
                <a:solidFill>
                  <a:srgbClr val="262626"/>
                </a:solidFill>
                <a:latin typeface="Arial"/>
                <a:cs typeface="Arial"/>
              </a:rPr>
              <a:t> = </a:t>
            </a:r>
            <a:r>
              <a:rPr lang="en-US" sz="2000" b="1" dirty="0">
                <a:solidFill>
                  <a:srgbClr val="262626"/>
                </a:solidFill>
                <a:latin typeface="Arial"/>
                <a:cs typeface="Arial"/>
              </a:rPr>
              <a:t>new</a:t>
            </a:r>
            <a:r>
              <a:rPr lang="en-US" sz="2000" dirty="0">
                <a:solidFill>
                  <a:srgbClr val="262626"/>
                </a:solidFill>
                <a:latin typeface="Arial"/>
                <a:cs typeface="Arial"/>
              </a:rPr>
              <a:t> Dog("Huckleberry")</a:t>
            </a:r>
            <a:r>
              <a:rPr lang="en-US" sz="2000" dirty="0" smtClean="0">
                <a:solidFill>
                  <a:srgbClr val="262626"/>
                </a:solidFill>
                <a:latin typeface="Arial"/>
                <a:cs typeface="Arial"/>
              </a:rPr>
              <a:t>;</a:t>
            </a:r>
            <a:endParaRPr lang="en-US" sz="2000" dirty="0">
              <a:solidFill>
                <a:srgbClr val="262626"/>
              </a:solidFill>
              <a:latin typeface="Arial"/>
              <a:cs typeface="Arial"/>
            </a:endParaRPr>
          </a:p>
          <a:p>
            <a:pPr marL="384048" lvl="2" indent="0" algn="just">
              <a:buNone/>
            </a:pPr>
            <a:r>
              <a:rPr lang="mr-IN" sz="2000" dirty="0">
                <a:solidFill>
                  <a:srgbClr val="262626"/>
                </a:solidFill>
                <a:latin typeface="Arial"/>
                <a:cs typeface="Arial"/>
              </a:rPr>
              <a:t>a_pet -&gt; Run();</a:t>
            </a:r>
            <a:endParaRPr lang="en-US" sz="2000" dirty="0">
              <a:latin typeface="Arial"/>
              <a:cs typeface="Arial"/>
            </a:endParaRPr>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1972975885"/>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6.2.2 Type compatibility – more complex case (1) cont’d</a:t>
            </a:r>
          </a:p>
        </p:txBody>
      </p:sp>
      <p:sp>
        <p:nvSpPr>
          <p:cNvPr id="3" name="Content Placeholder 2"/>
          <p:cNvSpPr>
            <a:spLocks noGrp="1"/>
          </p:cNvSpPr>
          <p:nvPr>
            <p:ph idx="1"/>
          </p:nvPr>
        </p:nvSpPr>
        <p:spPr/>
        <p:txBody>
          <a:bodyPr>
            <a:normAutofit/>
          </a:bodyPr>
          <a:lstStyle/>
          <a:p>
            <a:pPr algn="just">
              <a:buFont typeface="Wingdings" charset="2"/>
              <a:buChar char="v"/>
            </a:pPr>
            <a:r>
              <a:rPr lang="en-US" dirty="0" smtClean="0">
                <a:solidFill>
                  <a:srgbClr val="262626"/>
                </a:solidFill>
                <a:latin typeface="Verdana"/>
              </a:rPr>
              <a:t> but </a:t>
            </a:r>
            <a:r>
              <a:rPr lang="en-US" dirty="0">
                <a:solidFill>
                  <a:srgbClr val="262626"/>
                </a:solidFill>
                <a:latin typeface="Verdana"/>
              </a:rPr>
              <a:t>you </a:t>
            </a:r>
            <a:r>
              <a:rPr lang="en-US" b="1" dirty="0">
                <a:solidFill>
                  <a:srgbClr val="262626"/>
                </a:solidFill>
                <a:latin typeface="Verdana"/>
              </a:rPr>
              <a:t>cannot</a:t>
            </a:r>
            <a:r>
              <a:rPr lang="en-US" dirty="0">
                <a:solidFill>
                  <a:srgbClr val="262626"/>
                </a:solidFill>
                <a:latin typeface="Verdana"/>
              </a:rPr>
              <a:t> do anything like this</a:t>
            </a:r>
            <a:r>
              <a:rPr lang="en-US" dirty="0" smtClean="0">
                <a:solidFill>
                  <a:srgbClr val="262626"/>
                </a:solidFill>
                <a:latin typeface="Verdana"/>
              </a:rPr>
              <a:t>:</a:t>
            </a:r>
            <a:endParaRPr lang="sk-SK" dirty="0">
              <a:solidFill>
                <a:srgbClr val="262626"/>
              </a:solidFill>
              <a:latin typeface="Verdana"/>
            </a:endParaRPr>
          </a:p>
          <a:p>
            <a:pPr marL="0" indent="0" algn="just">
              <a:buNone/>
            </a:pPr>
            <a:r>
              <a:rPr lang="mr-IN" sz="1800" strike="sngStrike" dirty="0">
                <a:solidFill>
                  <a:srgbClr val="262626"/>
                </a:solidFill>
                <a:latin typeface="Verdana"/>
              </a:rPr>
              <a:t>a_pet -&gt; MakeSound();</a:t>
            </a:r>
            <a:endParaRPr lang="mr-IN" dirty="0">
              <a:solidFill>
                <a:srgbClr val="262626"/>
              </a:solidFill>
              <a:latin typeface="Verdana"/>
            </a:endParaRPr>
          </a:p>
          <a:p>
            <a:pPr marL="0" indent="0" algn="just">
              <a:buNone/>
            </a:pPr>
            <a:r>
              <a:rPr lang="sk-SK" dirty="0">
                <a:solidFill>
                  <a:srgbClr val="262626"/>
                </a:solidFill>
                <a:latin typeface="Verdana"/>
              </a:rPr>
              <a:t> </a:t>
            </a:r>
          </a:p>
          <a:p>
            <a:pPr marL="0" indent="0" algn="just">
              <a:buNone/>
            </a:pPr>
            <a:r>
              <a:rPr lang="en-US" dirty="0">
                <a:solidFill>
                  <a:srgbClr val="262626"/>
                </a:solidFill>
                <a:latin typeface="Verdana"/>
              </a:rPr>
              <a:t>because </a:t>
            </a:r>
            <a:r>
              <a:rPr lang="en-US" i="1" dirty="0">
                <a:solidFill>
                  <a:srgbClr val="262626"/>
                </a:solidFill>
                <a:latin typeface="Verdana"/>
              </a:rPr>
              <a:t>Pets</a:t>
            </a:r>
            <a:r>
              <a:rPr lang="en-US" dirty="0">
                <a:solidFill>
                  <a:srgbClr val="262626"/>
                </a:solidFill>
                <a:latin typeface="Verdana"/>
              </a:rPr>
              <a:t> don’t know how to make sounds (in our world of classes, at least)</a:t>
            </a:r>
          </a:p>
          <a:p>
            <a:pPr marL="0" indent="0" algn="just">
              <a:buNone/>
            </a:pPr>
            <a:r>
              <a:rPr lang="sk-SK" dirty="0">
                <a:solidFill>
                  <a:srgbClr val="262626"/>
                </a:solidFill>
                <a:latin typeface="Verdana"/>
              </a:rPr>
              <a:t> </a:t>
            </a:r>
          </a:p>
          <a:p>
            <a:pPr algn="just">
              <a:buFont typeface="Wingdings" charset="2"/>
              <a:buChar char="v"/>
            </a:pPr>
            <a:r>
              <a:rPr lang="en-US" dirty="0" smtClean="0">
                <a:solidFill>
                  <a:srgbClr val="262626"/>
                </a:solidFill>
                <a:latin typeface="Verdana"/>
              </a:rPr>
              <a:t> you </a:t>
            </a:r>
            <a:r>
              <a:rPr lang="en-US" dirty="0">
                <a:solidFill>
                  <a:srgbClr val="262626"/>
                </a:solidFill>
                <a:latin typeface="Verdana"/>
              </a:rPr>
              <a:t>are </a:t>
            </a:r>
            <a:r>
              <a:rPr lang="en-US" b="1" dirty="0">
                <a:solidFill>
                  <a:srgbClr val="262626"/>
                </a:solidFill>
                <a:latin typeface="Verdana"/>
              </a:rPr>
              <a:t>not allowed</a:t>
            </a:r>
            <a:r>
              <a:rPr lang="en-US" dirty="0">
                <a:solidFill>
                  <a:srgbClr val="262626"/>
                </a:solidFill>
                <a:latin typeface="Verdana"/>
              </a:rPr>
              <a:t> to do the following</a:t>
            </a:r>
            <a:r>
              <a:rPr lang="en-US" dirty="0" smtClean="0">
                <a:solidFill>
                  <a:srgbClr val="262626"/>
                </a:solidFill>
                <a:latin typeface="Verdana"/>
              </a:rPr>
              <a:t>:</a:t>
            </a:r>
            <a:endParaRPr lang="sk-SK" dirty="0">
              <a:solidFill>
                <a:srgbClr val="262626"/>
              </a:solidFill>
              <a:latin typeface="Verdana"/>
            </a:endParaRPr>
          </a:p>
          <a:p>
            <a:pPr marL="0" indent="0" algn="just">
              <a:buNone/>
            </a:pPr>
            <a:r>
              <a:rPr lang="en-US" sz="1800" strike="sngStrike" dirty="0" err="1">
                <a:solidFill>
                  <a:srgbClr val="262626"/>
                </a:solidFill>
                <a:latin typeface="Verdana"/>
              </a:rPr>
              <a:t>a_dog</a:t>
            </a:r>
            <a:r>
              <a:rPr lang="en-US" sz="1800" strike="sngStrike" dirty="0">
                <a:solidFill>
                  <a:srgbClr val="262626"/>
                </a:solidFill>
                <a:latin typeface="Verdana"/>
              </a:rPr>
              <a:t> = new Pet("Strange pet");</a:t>
            </a:r>
            <a:endParaRPr lang="en-US"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10977270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0" i="0" kern="1200" spc="-100" baseline="0" dirty="0">
                <a:solidFill>
                  <a:schemeClr val="tx2"/>
                </a:solidFill>
                <a:effectLst/>
                <a:latin typeface="+mj-lt"/>
                <a:ea typeface="+mj-ea"/>
                <a:cs typeface="+mj-cs"/>
              </a:rPr>
              <a:t>5.5.9 Objects inside objects (3)</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sz="2400" b="0" i="0" kern="1200" dirty="0">
                <a:solidFill>
                  <a:schemeClr val="tx1"/>
                </a:solidFill>
                <a:effectLst/>
                <a:latin typeface="+mn-lt"/>
                <a:ea typeface="+mn-ea"/>
                <a:cs typeface="+mn-cs"/>
              </a:rPr>
              <a:t>We’ve changed the form of the </a:t>
            </a:r>
            <a:r>
              <a:rPr lang="en-US" sz="2400" b="0" i="1" kern="1200" dirty="0">
                <a:solidFill>
                  <a:schemeClr val="tx1"/>
                </a:solidFill>
                <a:effectLst/>
                <a:latin typeface="+mn-lt"/>
                <a:ea typeface="+mn-ea"/>
                <a:cs typeface="+mn-cs"/>
              </a:rPr>
              <a:t>Element</a:t>
            </a:r>
            <a:r>
              <a:rPr lang="en-US" sz="2400" b="0" i="0" kern="1200" dirty="0">
                <a:solidFill>
                  <a:schemeClr val="tx1"/>
                </a:solidFill>
                <a:effectLst/>
                <a:latin typeface="+mn-lt"/>
                <a:ea typeface="+mn-ea"/>
                <a:cs typeface="+mn-cs"/>
              </a:rPr>
              <a:t> class’ constructor – before it was a parameter-less function, now </a:t>
            </a:r>
            <a:r>
              <a:rPr lang="en-US" sz="2400" b="1" i="0" kern="1200" dirty="0">
                <a:solidFill>
                  <a:schemeClr val="tx1"/>
                </a:solidFill>
                <a:effectLst/>
                <a:latin typeface="+mn-lt"/>
                <a:ea typeface="+mn-ea"/>
                <a:cs typeface="+mn-cs"/>
              </a:rPr>
              <a:t>it needs one parameter of type</a:t>
            </a:r>
            <a:r>
              <a:rPr lang="en-US" sz="2400" b="0" i="0" kern="1200" dirty="0">
                <a:solidFill>
                  <a:schemeClr val="tx1"/>
                </a:solidFill>
                <a:effectLst/>
                <a:latin typeface="+mn-lt"/>
                <a:ea typeface="+mn-ea"/>
                <a:cs typeface="+mn-cs"/>
              </a:rPr>
              <a:t> </a:t>
            </a:r>
            <a:r>
              <a:rPr lang="en-US" sz="2400" b="0" i="1" kern="1200" dirty="0">
                <a:solidFill>
                  <a:schemeClr val="tx1"/>
                </a:solidFill>
                <a:effectLst/>
                <a:latin typeface="+mn-lt"/>
                <a:ea typeface="+mn-ea"/>
                <a:cs typeface="+mn-cs"/>
              </a:rPr>
              <a:t>int</a:t>
            </a:r>
            <a:r>
              <a:rPr lang="en-US" sz="2400" b="0" i="0" kern="1200" dirty="0">
                <a:solidFill>
                  <a:schemeClr val="tx1"/>
                </a:solidFill>
                <a:effectLst/>
                <a:latin typeface="+mn-lt"/>
                <a:ea typeface="+mn-ea"/>
                <a:cs typeface="+mn-cs"/>
              </a:rPr>
              <a:t>.</a:t>
            </a:r>
          </a:p>
          <a:p>
            <a:pPr marL="0" indent="0">
              <a:buNone/>
            </a:pPr>
            <a:r>
              <a:rPr lang="en-US" sz="2400" b="1" i="0" kern="1200" dirty="0">
                <a:solidFill>
                  <a:schemeClr val="tx1"/>
                </a:solidFill>
                <a:effectLst/>
                <a:latin typeface="+mn-lt"/>
                <a:ea typeface="+mn-ea"/>
                <a:cs typeface="+mn-cs"/>
              </a:rPr>
              <a:t>The modification has invalidated the program – it can’t be compiled</a:t>
            </a:r>
            <a:r>
              <a:rPr lang="en-US" sz="2400" b="0" i="0" kern="1200" dirty="0">
                <a:solidFill>
                  <a:schemeClr val="tx1"/>
                </a:solidFill>
                <a:effectLst/>
                <a:latin typeface="+mn-lt"/>
                <a:ea typeface="+mn-ea"/>
                <a:cs typeface="+mn-cs"/>
              </a:rPr>
              <a:t>. Why?</a:t>
            </a:r>
          </a:p>
          <a:p>
            <a:pPr marL="0" indent="0">
              <a:buNone/>
            </a:pPr>
            <a:r>
              <a:rPr lang="en-US" sz="2400" b="0" i="0" kern="1200" dirty="0">
                <a:solidFill>
                  <a:schemeClr val="tx1"/>
                </a:solidFill>
                <a:effectLst/>
                <a:latin typeface="+mn-lt"/>
                <a:ea typeface="+mn-ea"/>
                <a:cs typeface="+mn-cs"/>
              </a:rPr>
              <a:t>The compiler will produce an error message saying something like this:</a:t>
            </a:r>
          </a:p>
          <a:p>
            <a:pPr marL="0" indent="0">
              <a:buNone/>
            </a:pPr>
            <a:r>
              <a:rPr lang="en-US" sz="2400" b="0" i="0" kern="1200" dirty="0">
                <a:solidFill>
                  <a:schemeClr val="tx1"/>
                </a:solidFill>
                <a:effectLst/>
                <a:latin typeface="+mn-lt"/>
                <a:ea typeface="+mn-ea"/>
                <a:cs typeface="+mn-cs"/>
              </a:rPr>
              <a:t>In constructor 'Collection::Collection()':</a:t>
            </a:r>
          </a:p>
          <a:p>
            <a:pPr marL="0" indent="0">
              <a:buNone/>
            </a:pPr>
            <a:r>
              <a:rPr lang="en-US" sz="2400" b="0" i="0" kern="1200" dirty="0">
                <a:solidFill>
                  <a:schemeClr val="tx1"/>
                </a:solidFill>
                <a:effectLst/>
                <a:latin typeface="+mn-lt"/>
                <a:ea typeface="+mn-ea"/>
                <a:cs typeface="+mn-cs"/>
              </a:rPr>
              <a:t>error: no matching function for call to 'Element::Element()'</a:t>
            </a:r>
          </a:p>
          <a:p>
            <a:pPr marL="0" indent="0">
              <a:buNone/>
            </a:pPr>
            <a:r>
              <a:rPr lang="en-US" sz="2400" b="0" i="0" kern="1200" dirty="0">
                <a:solidFill>
                  <a:schemeClr val="tx1"/>
                </a:solidFill>
                <a:effectLst/>
                <a:latin typeface="+mn-lt"/>
                <a:ea typeface="+mn-ea"/>
                <a:cs typeface="+mn-cs"/>
              </a:rPr>
              <a:t> </a:t>
            </a:r>
          </a:p>
          <a:p>
            <a:pPr marL="0" indent="0">
              <a:buNone/>
            </a:pPr>
            <a:r>
              <a:rPr lang="en-US" sz="2400" b="0" i="0" kern="1200" dirty="0">
                <a:solidFill>
                  <a:schemeClr val="tx1"/>
                </a:solidFill>
                <a:effectLst/>
                <a:latin typeface="+mn-lt"/>
                <a:ea typeface="+mn-ea"/>
                <a:cs typeface="+mn-cs"/>
              </a:rPr>
              <a:t>The constructor invoked implicitly (sometimes called the </a:t>
            </a:r>
            <a:r>
              <a:rPr lang="en-US" sz="2400" b="1" i="0" kern="1200" dirty="0">
                <a:solidFill>
                  <a:schemeClr val="tx1"/>
                </a:solidFill>
                <a:effectLst/>
                <a:latin typeface="+mn-lt"/>
                <a:ea typeface="+mn-ea"/>
                <a:cs typeface="+mn-cs"/>
              </a:rPr>
              <a:t>default constructor</a:t>
            </a:r>
            <a:r>
              <a:rPr lang="en-US" sz="2400" b="0" i="0" kern="1200" dirty="0">
                <a:solidFill>
                  <a:schemeClr val="tx1"/>
                </a:solidFill>
                <a:effectLst/>
                <a:latin typeface="+mn-lt"/>
                <a:ea typeface="+mn-ea"/>
                <a:cs typeface="+mn-cs"/>
              </a:rPr>
              <a:t>) is the one which has no parameters. </a:t>
            </a:r>
          </a:p>
          <a:p>
            <a:pPr marL="0" indent="0">
              <a:buNone/>
            </a:pPr>
            <a:r>
              <a:rPr lang="en-US" sz="2400" b="0" i="0" kern="1200" dirty="0">
                <a:solidFill>
                  <a:schemeClr val="tx1"/>
                </a:solidFill>
                <a:effectLst/>
                <a:latin typeface="+mn-lt"/>
                <a:ea typeface="+mn-ea"/>
                <a:cs typeface="+mn-cs"/>
              </a:rPr>
              <a:t>We haven’t delivered such a constructor. We haven’t delivered the copying constructor, either. </a:t>
            </a:r>
          </a:p>
          <a:p>
            <a:pPr marL="0" indent="0">
              <a:buNone/>
            </a:pPr>
            <a:r>
              <a:rPr lang="en-US" sz="2400" b="0" i="0" kern="1200" dirty="0">
                <a:solidFill>
                  <a:schemeClr val="tx1"/>
                </a:solidFill>
                <a:effectLst/>
                <a:latin typeface="+mn-lt"/>
                <a:ea typeface="+mn-ea"/>
                <a:cs typeface="+mn-cs"/>
              </a:rPr>
              <a:t>The only available constructor is compatible neither with the default one, nor with the copying constructor, and this makes our program incorrect.</a:t>
            </a:r>
          </a:p>
          <a:p>
            <a:pPr marL="0" indent="0">
              <a:buNone/>
            </a:pPr>
            <a:r>
              <a:rPr lang="en-US" sz="2400" b="0" i="0" kern="1200" dirty="0">
                <a:solidFill>
                  <a:schemeClr val="tx1"/>
                </a:solidFill>
                <a:effectLst/>
                <a:latin typeface="+mn-lt"/>
                <a:ea typeface="+mn-ea"/>
                <a:cs typeface="+mn-cs"/>
              </a:rPr>
              <a:t>How can we deal with this? Is there a trick to tell the compiler that we want it to use the other constructor instead of the default one?</a:t>
            </a:r>
          </a:p>
          <a:p>
            <a:pPr marL="0" indent="0">
              <a:buNone/>
            </a:pPr>
            <a:r>
              <a:rPr lang="en-US" sz="2400" b="0" i="0" kern="1200" dirty="0">
                <a:solidFill>
                  <a:schemeClr val="tx1"/>
                </a:solidFill>
                <a:effectLst/>
                <a:latin typeface="+mn-lt"/>
                <a:ea typeface="+mn-ea"/>
                <a:cs typeface="+mn-cs"/>
              </a:rPr>
              <a:t>Yes, there is. The “C++” language offers us a special syntax for this and similar situations.</a:t>
            </a:r>
          </a:p>
          <a:p>
            <a:pPr marL="0" indent="0">
              <a:buNone/>
            </a:pPr>
            <a:r>
              <a:rPr lang="en-US" sz="24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2"/>
          </p:nvPr>
        </p:nvSpPr>
        <p:spPr/>
        <p:txBody>
          <a:bodyPr/>
          <a:lstStyle/>
          <a:p>
            <a:fld id="{9DF4E671-2CE7-4BC4-9D6E-ED7B9AC95417}" type="slidenum">
              <a:rPr lang="en-US" smtClean="0"/>
              <a:pPr/>
              <a:t>9</a:t>
            </a:fld>
            <a:endParaRPr lang="en-US" dirty="0"/>
          </a:p>
        </p:txBody>
      </p:sp>
    </p:spTree>
    <p:extLst>
      <p:ext uri="{BB962C8B-B14F-4D97-AF65-F5344CB8AC3E}">
        <p14:creationId xmlns:p14="http://schemas.microsoft.com/office/powerpoint/2010/main" val="22156148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6.2.3 Type compatibility – more complex case (2)</a:t>
            </a:r>
          </a:p>
        </p:txBody>
      </p:sp>
      <p:sp>
        <p:nvSpPr>
          <p:cNvPr id="3" name="Content Placeholder 2"/>
          <p:cNvSpPr>
            <a:spLocks noGrp="1"/>
          </p:cNvSpPr>
          <p:nvPr>
            <p:ph idx="1"/>
          </p:nvPr>
        </p:nvSpPr>
        <p:spPr>
          <a:xfrm>
            <a:off x="457201" y="1845734"/>
            <a:ext cx="4186808" cy="3815514"/>
          </a:xfrm>
        </p:spPr>
        <p:txBody>
          <a:bodyPr>
            <a:noAutofit/>
          </a:bodyPr>
          <a:lstStyle/>
          <a:p>
            <a:pPr marL="0" indent="0" algn="just">
              <a:buNone/>
            </a:pPr>
            <a:r>
              <a:rPr lang="en-US" sz="1800" dirty="0">
                <a:solidFill>
                  <a:srgbClr val="262626"/>
                </a:solidFill>
                <a:latin typeface="Arial"/>
                <a:cs typeface="Arial"/>
              </a:rPr>
              <a:t>The sample code here → </a:t>
            </a:r>
            <a:endParaRPr lang="en-US" sz="1800" dirty="0" smtClean="0">
              <a:solidFill>
                <a:srgbClr val="262626"/>
              </a:solidFill>
              <a:latin typeface="Arial"/>
              <a:cs typeface="Arial"/>
            </a:endParaRPr>
          </a:p>
          <a:p>
            <a:pPr marL="0" indent="0" algn="just">
              <a:buNone/>
            </a:pPr>
            <a:r>
              <a:rPr lang="en-US" sz="1800" dirty="0" smtClean="0">
                <a:solidFill>
                  <a:srgbClr val="262626"/>
                </a:solidFill>
                <a:latin typeface="Arial"/>
                <a:cs typeface="Arial"/>
              </a:rPr>
              <a:t>illustrates </a:t>
            </a:r>
            <a:r>
              <a:rPr lang="en-US" sz="1800" dirty="0">
                <a:solidFill>
                  <a:srgbClr val="262626"/>
                </a:solidFill>
                <a:latin typeface="Arial"/>
                <a:cs typeface="Arial"/>
              </a:rPr>
              <a:t>the rules we’ve just described.</a:t>
            </a:r>
          </a:p>
          <a:p>
            <a:pPr marL="0" indent="0" algn="just">
              <a:buNone/>
            </a:pPr>
            <a:r>
              <a:rPr lang="en-US" sz="1800" dirty="0" smtClean="0">
                <a:solidFill>
                  <a:srgbClr val="262626"/>
                </a:solidFill>
                <a:latin typeface="Arial"/>
                <a:cs typeface="Arial"/>
              </a:rPr>
              <a:t>Analyze </a:t>
            </a:r>
            <a:r>
              <a:rPr lang="en-US" sz="1800" dirty="0">
                <a:solidFill>
                  <a:srgbClr val="262626"/>
                </a:solidFill>
                <a:latin typeface="Arial"/>
                <a:cs typeface="Arial"/>
              </a:rPr>
              <a:t>the code and pay attention to how the pointer to the superclass objects (a pointer of type </a:t>
            </a:r>
            <a:r>
              <a:rPr lang="en-US" sz="1800" i="1" dirty="0">
                <a:solidFill>
                  <a:srgbClr val="262626"/>
                </a:solidFill>
                <a:latin typeface="Arial"/>
                <a:cs typeface="Arial"/>
              </a:rPr>
              <a:t>Pet *</a:t>
            </a:r>
            <a:r>
              <a:rPr lang="en-US" sz="1800" dirty="0">
                <a:solidFill>
                  <a:srgbClr val="262626"/>
                </a:solidFill>
                <a:latin typeface="Arial"/>
                <a:cs typeface="Arial"/>
              </a:rPr>
              <a:t>) may serve as a pointer to subclass objects.</a:t>
            </a:r>
          </a:p>
          <a:p>
            <a:pPr marL="0" indent="0" algn="just">
              <a:buNone/>
            </a:pPr>
            <a:r>
              <a:rPr lang="en-US" sz="1800" dirty="0">
                <a:solidFill>
                  <a:srgbClr val="262626"/>
                </a:solidFill>
                <a:latin typeface="Arial"/>
                <a:cs typeface="Arial"/>
              </a:rPr>
              <a:t>The comments mark the statements that would be illegal in this context.</a:t>
            </a:r>
          </a:p>
          <a:p>
            <a:pPr marL="0" indent="0" algn="just">
              <a:buNone/>
            </a:pPr>
            <a:r>
              <a:rPr lang="sk-SK" sz="1800" dirty="0">
                <a:solidFill>
                  <a:srgbClr val="262626"/>
                </a:solidFill>
                <a:latin typeface="Arial"/>
                <a:cs typeface="Arial"/>
              </a:rPr>
              <a:t> </a:t>
            </a:r>
          </a:p>
          <a:p>
            <a:pPr marL="0" indent="0" algn="just">
              <a:buNone/>
            </a:pPr>
            <a:r>
              <a:rPr lang="en-US" sz="1800" dirty="0">
                <a:solidFill>
                  <a:srgbClr val="262626"/>
                </a:solidFill>
                <a:latin typeface="Arial"/>
                <a:cs typeface="Arial"/>
              </a:rPr>
              <a:t>The code produces the following output:</a:t>
            </a:r>
          </a:p>
          <a:p>
            <a:pPr marL="0" indent="0" algn="just">
              <a:buNone/>
            </a:pPr>
            <a:r>
              <a:rPr lang="sk-SK" sz="1800" dirty="0">
                <a:solidFill>
                  <a:srgbClr val="262626"/>
                </a:solidFill>
                <a:latin typeface="Arial"/>
                <a:cs typeface="Arial"/>
              </a:rPr>
              <a:t> </a:t>
            </a:r>
          </a:p>
          <a:p>
            <a:pPr marL="0" indent="0" algn="just">
              <a:buNone/>
            </a:pPr>
            <a:r>
              <a:rPr lang="en-US" sz="1800" dirty="0">
                <a:solidFill>
                  <a:srgbClr val="262626"/>
                </a:solidFill>
                <a:latin typeface="Arial"/>
                <a:cs typeface="Arial"/>
              </a:rPr>
              <a:t>Tom: I'm running</a:t>
            </a:r>
          </a:p>
          <a:p>
            <a:pPr marL="0" indent="0" algn="just">
              <a:buNone/>
            </a:pPr>
            <a:r>
              <a:rPr lang="en-US" sz="1800" dirty="0">
                <a:solidFill>
                  <a:srgbClr val="262626"/>
                </a:solidFill>
                <a:latin typeface="Arial"/>
                <a:cs typeface="Arial"/>
              </a:rPr>
              <a:t>Spike: I'm running</a:t>
            </a:r>
          </a:p>
          <a:p>
            <a:pPr marL="0" indent="0" algn="just">
              <a:buNone/>
            </a:pPr>
            <a:r>
              <a:rPr lang="sk-SK" sz="1400" dirty="0">
                <a:solidFill>
                  <a:srgbClr val="262626"/>
                </a:solidFill>
                <a:latin typeface="Arial"/>
                <a:cs typeface="Arial"/>
              </a:rPr>
              <a:t> </a:t>
            </a:r>
            <a:endParaRPr lang="en-US" sz="1400" dirty="0">
              <a:latin typeface="Arial"/>
              <a:cs typeface="Arial"/>
            </a:endParaRPr>
          </a:p>
        </p:txBody>
      </p:sp>
      <p:sp>
        <p:nvSpPr>
          <p:cNvPr id="4" name="Footer Placeholder 3"/>
          <p:cNvSpPr>
            <a:spLocks noGrp="1"/>
          </p:cNvSpPr>
          <p:nvPr>
            <p:ph type="ftr" sz="quarter" idx="11"/>
          </p:nvPr>
        </p:nvSpPr>
        <p:spPr/>
        <p:txBody>
          <a:bodyPr/>
          <a:lstStyle/>
          <a:p>
            <a:r>
              <a:rPr lang="en-US" smtClean="0"/>
              <a:t>refercence: www.netacad.com</a:t>
            </a:r>
            <a:endParaRPr lang="en-US"/>
          </a:p>
        </p:txBody>
      </p:sp>
      <p:pic>
        <p:nvPicPr>
          <p:cNvPr id="5" name="Picture 4" descr="Screen Shot 2018-09-14 at 10.35.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733504"/>
            <a:ext cx="3657600" cy="4856720"/>
          </a:xfrm>
          <a:prstGeom prst="rect">
            <a:avLst/>
          </a:prstGeom>
        </p:spPr>
      </p:pic>
    </p:spTree>
    <p:extLst>
      <p:ext uri="{BB962C8B-B14F-4D97-AF65-F5344CB8AC3E}">
        <p14:creationId xmlns:p14="http://schemas.microsoft.com/office/powerpoint/2010/main" val="68125854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6.2.7 Type compatibility – final case</a:t>
            </a:r>
          </a:p>
        </p:txBody>
      </p:sp>
      <p:sp>
        <p:nvSpPr>
          <p:cNvPr id="3" name="Content Placeholder 2"/>
          <p:cNvSpPr>
            <a:spLocks noGrp="1"/>
          </p:cNvSpPr>
          <p:nvPr>
            <p:ph idx="1"/>
          </p:nvPr>
        </p:nvSpPr>
        <p:spPr>
          <a:xfrm>
            <a:off x="611561" y="1524000"/>
            <a:ext cx="3503240" cy="4345094"/>
          </a:xfrm>
        </p:spPr>
        <p:txBody>
          <a:bodyPr>
            <a:normAutofit fontScale="70000" lnSpcReduction="20000"/>
          </a:bodyPr>
          <a:lstStyle/>
          <a:p>
            <a:pPr marL="0" indent="0">
              <a:buNone/>
            </a:pPr>
            <a:r>
              <a:rPr lang="en-US" dirty="0"/>
              <a:t>The rule stating that </a:t>
            </a:r>
            <a:r>
              <a:rPr lang="en-US" b="1" dirty="0"/>
              <a:t>objects lying at higher levels are compatible with objects at lower levels</a:t>
            </a:r>
            <a:r>
              <a:rPr lang="en-US" dirty="0"/>
              <a:t> of the class hierarchy works even when the </a:t>
            </a:r>
            <a:r>
              <a:rPr lang="en-US" b="1" dirty="0"/>
              <a:t>inheritance chain is arbitrarily long</a:t>
            </a:r>
            <a:r>
              <a:rPr lang="en-US" dirty="0"/>
              <a:t>.</a:t>
            </a:r>
          </a:p>
          <a:p>
            <a:pPr marL="0" indent="0">
              <a:buNone/>
            </a:pPr>
            <a:r>
              <a:rPr lang="en-US" dirty="0"/>
              <a:t>The example here → shows a chain of three classes. The pointer to the top-most superclass works perfectly for the bottom-most objects too. </a:t>
            </a:r>
          </a:p>
          <a:p>
            <a:pPr marL="0" indent="0">
              <a:buNone/>
            </a:pPr>
            <a:r>
              <a:rPr lang="en-US" dirty="0"/>
              <a:t>The program emits the following text:</a:t>
            </a:r>
          </a:p>
          <a:p>
            <a:pPr marL="0" indent="0">
              <a:buNone/>
            </a:pPr>
            <a:r>
              <a:rPr lang="en-US" dirty="0"/>
              <a:t> </a:t>
            </a:r>
          </a:p>
          <a:p>
            <a:pPr marL="0" indent="0">
              <a:buNone/>
            </a:pPr>
            <a:r>
              <a:rPr lang="en-US" dirty="0"/>
              <a:t>Mr. </a:t>
            </a:r>
            <a:r>
              <a:rPr lang="en-US" dirty="0" err="1"/>
              <a:t>Bigglesworth</a:t>
            </a:r>
            <a:r>
              <a:rPr lang="en-US" dirty="0"/>
              <a:t>: Meow! Meow!</a:t>
            </a:r>
          </a:p>
          <a:p>
            <a:pPr marL="0" indent="0">
              <a:buNone/>
            </a:pPr>
            <a:r>
              <a:rPr lang="en-US" dirty="0"/>
              <a:t>Mr. </a:t>
            </a:r>
            <a:r>
              <a:rPr lang="en-US" dirty="0" err="1"/>
              <a:t>Bigglesworth</a:t>
            </a:r>
            <a:r>
              <a:rPr lang="en-US" dirty="0"/>
              <a:t>: Meow! Meow!</a:t>
            </a:r>
          </a:p>
        </p:txBody>
      </p:sp>
      <p:sp>
        <p:nvSpPr>
          <p:cNvPr id="4" name="Footer Placeholder 3"/>
          <p:cNvSpPr>
            <a:spLocks noGrp="1"/>
          </p:cNvSpPr>
          <p:nvPr>
            <p:ph type="ftr" sz="quarter" idx="11"/>
          </p:nvPr>
        </p:nvSpPr>
        <p:spPr/>
        <p:txBody>
          <a:bodyPr/>
          <a:lstStyle/>
          <a:p>
            <a:r>
              <a:rPr lang="en-US" smtClean="0"/>
              <a:t>refercence: www.netacad.com</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809774"/>
            <a:ext cx="3740143" cy="4514826"/>
          </a:xfrm>
          <a:prstGeom prst="rect">
            <a:avLst/>
          </a:prstGeom>
        </p:spPr>
      </p:pic>
    </p:spTree>
    <p:extLst>
      <p:ext uri="{BB962C8B-B14F-4D97-AF65-F5344CB8AC3E}">
        <p14:creationId xmlns:p14="http://schemas.microsoft.com/office/powerpoint/2010/main" val="875580723"/>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000" dirty="0"/>
              <a:t>6.3 Polymorphism and virtual methods</a:t>
            </a:r>
            <a:endParaRPr lang="en-US" sz="6000" b="1"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115322073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6.3.1 Overriding a method in the subclass (1)</a:t>
            </a:r>
          </a:p>
        </p:txBody>
      </p:sp>
      <p:sp>
        <p:nvSpPr>
          <p:cNvPr id="3" name="Content Placeholder 2"/>
          <p:cNvSpPr>
            <a:spLocks noGrp="1"/>
          </p:cNvSpPr>
          <p:nvPr>
            <p:ph idx="1"/>
          </p:nvPr>
        </p:nvSpPr>
        <p:spPr>
          <a:xfrm>
            <a:off x="822959" y="1845734"/>
            <a:ext cx="7025641" cy="3031066"/>
          </a:xfrm>
        </p:spPr>
        <p:txBody>
          <a:bodyPr>
            <a:normAutofit/>
          </a:bodyPr>
          <a:lstStyle/>
          <a:p>
            <a:pPr marL="0" indent="0">
              <a:buNone/>
            </a:pPr>
            <a:r>
              <a:rPr lang="en-US" dirty="0" smtClean="0"/>
              <a:t>When </a:t>
            </a:r>
            <a:r>
              <a:rPr lang="en-US" dirty="0"/>
              <a:t>a subclass </a:t>
            </a:r>
            <a:r>
              <a:rPr lang="en-US" b="1" dirty="0"/>
              <a:t>declares a method of the name previously known in its superclass, the original method is overridden</a:t>
            </a:r>
            <a:r>
              <a:rPr lang="en-US" dirty="0"/>
              <a:t>. This means that the subclass hides the previous meaning of the method identifier and any invocation encoded within the subclass will refer to the newer method</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71257053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endParaRPr lang="en-US" altLang="en-US"/>
          </a:p>
        </p:txBody>
      </p:sp>
      <p:pic>
        <p:nvPicPr>
          <p:cNvPr id="105475" name="Picture 3" descr="untitled"/>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6200" y="57150"/>
            <a:ext cx="6019800" cy="3981450"/>
          </a:xfrm>
          <a:ln w="12700">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105476" name="Picture 4" descr="untitled"/>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048000" y="2828925"/>
            <a:ext cx="6096000" cy="4029075"/>
          </a:xfrm>
          <a:ln w="12700">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5911904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5476"/>
                                        </p:tgtEl>
                                        <p:attrNameLst>
                                          <p:attrName>style.visibility</p:attrName>
                                        </p:attrNameLst>
                                      </p:cBhvr>
                                      <p:to>
                                        <p:strVal val="visible"/>
                                      </p:to>
                                    </p:set>
                                    <p:animEffect transition="in" filter="box(in)">
                                      <p:cBhvr>
                                        <p:cTn id="7" dur="500"/>
                                        <p:tgtEl>
                                          <p:spTgt spid="105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6.3.2 Overriding a method in the subclass (2)</a:t>
            </a:r>
          </a:p>
        </p:txBody>
      </p:sp>
      <p:sp>
        <p:nvSpPr>
          <p:cNvPr id="4" name="Footer Placeholder 3"/>
          <p:cNvSpPr>
            <a:spLocks noGrp="1"/>
          </p:cNvSpPr>
          <p:nvPr>
            <p:ph type="ftr" sz="quarter" idx="11"/>
          </p:nvPr>
        </p:nvSpPr>
        <p:spPr/>
        <p:txBody>
          <a:bodyPr/>
          <a:lstStyle/>
          <a:p>
            <a:r>
              <a:rPr lang="en-US" smtClean="0"/>
              <a:t>refercence: www.netacad.com</a:t>
            </a: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828800"/>
            <a:ext cx="6096000" cy="4419600"/>
          </a:xfrm>
          <a:prstGeom prst="rect">
            <a:avLst/>
          </a:prstGeom>
        </p:spPr>
      </p:pic>
    </p:spTree>
    <p:extLst>
      <p:ext uri="{BB962C8B-B14F-4D97-AF65-F5344CB8AC3E}">
        <p14:creationId xmlns:p14="http://schemas.microsoft.com/office/powerpoint/2010/main" val="180409884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6.3.3 Overriding a method in the subclass (3)</a:t>
            </a:r>
          </a:p>
        </p:txBody>
      </p:sp>
      <p:sp>
        <p:nvSpPr>
          <p:cNvPr id="3" name="Content Placeholder 2"/>
          <p:cNvSpPr>
            <a:spLocks noGrp="1"/>
          </p:cNvSpPr>
          <p:nvPr>
            <p:ph idx="1"/>
          </p:nvPr>
        </p:nvSpPr>
        <p:spPr/>
        <p:txBody>
          <a:bodyPr/>
          <a:lstStyle/>
          <a:p>
            <a:pPr marL="0" indent="0">
              <a:buNone/>
            </a:pPr>
            <a:r>
              <a:rPr lang="en-US" dirty="0" smtClean="0"/>
              <a:t>We </a:t>
            </a:r>
            <a:r>
              <a:rPr lang="en-US" dirty="0"/>
              <a:t>want to ask you now for your full attention as we are going to introduce one of the most important objective notions: </a:t>
            </a:r>
            <a:r>
              <a:rPr lang="en-US" b="1" dirty="0"/>
              <a:t>polymorphism</a:t>
            </a:r>
            <a:r>
              <a:rPr lang="en-US" dirty="0"/>
              <a:t>. This is </a:t>
            </a:r>
            <a:r>
              <a:rPr lang="en-US" b="1" dirty="0"/>
              <a:t>a method to redefine the </a:t>
            </a:r>
            <a:r>
              <a:rPr lang="en-US" b="1" dirty="0" err="1"/>
              <a:t>behaviour</a:t>
            </a:r>
            <a:r>
              <a:rPr lang="en-US" b="1" dirty="0"/>
              <a:t> of a superclass</a:t>
            </a:r>
            <a:r>
              <a:rPr lang="en-US" dirty="0"/>
              <a:t> (but only the one that explicitly agrees to be treated in this way!) </a:t>
            </a:r>
            <a:r>
              <a:rPr lang="en-US" b="1" dirty="0"/>
              <a:t>without touching its implementation</a:t>
            </a:r>
            <a:r>
              <a:rPr lang="en-US" dirty="0"/>
              <a:t>.</a:t>
            </a:r>
          </a:p>
          <a:p>
            <a:endParaRPr lang="en-US"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1167675922"/>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6.3.3 Overriding a method in the subclass (3</a:t>
            </a:r>
            <a:r>
              <a:rPr lang="en-US" dirty="0" smtClean="0"/>
              <a:t>) cont’d</a:t>
            </a:r>
            <a:endParaRPr lang="en-US" dirty="0"/>
          </a:p>
        </p:txBody>
      </p:sp>
      <p:sp>
        <p:nvSpPr>
          <p:cNvPr id="3" name="Content Placeholder 2"/>
          <p:cNvSpPr>
            <a:spLocks noGrp="1"/>
          </p:cNvSpPr>
          <p:nvPr>
            <p:ph idx="1"/>
          </p:nvPr>
        </p:nvSpPr>
        <p:spPr/>
        <p:txBody>
          <a:bodyPr/>
          <a:lstStyle/>
          <a:p>
            <a:r>
              <a:rPr lang="en-US" dirty="0"/>
              <a:t>The word “</a:t>
            </a:r>
            <a:r>
              <a:rPr lang="en-US" b="1" dirty="0"/>
              <a:t>polymorphism</a:t>
            </a:r>
            <a:r>
              <a:rPr lang="en-US" dirty="0"/>
              <a:t>” means that the one and same class may show many (“</a:t>
            </a:r>
            <a:r>
              <a:rPr lang="en-US" b="1" dirty="0"/>
              <a:t>poly</a:t>
            </a:r>
            <a:r>
              <a:rPr lang="en-US" dirty="0"/>
              <a:t>” – like in “</a:t>
            </a:r>
            <a:r>
              <a:rPr lang="en-US" i="1" dirty="0"/>
              <a:t>polygamy</a:t>
            </a:r>
            <a:r>
              <a:rPr lang="en-US" dirty="0"/>
              <a:t>”) forms (“</a:t>
            </a:r>
            <a:r>
              <a:rPr lang="en-US" i="1" dirty="0"/>
              <a:t>morphs</a:t>
            </a:r>
            <a:r>
              <a:rPr lang="en-US" dirty="0"/>
              <a:t>”) not defined by the class itself, but </a:t>
            </a:r>
            <a:r>
              <a:rPr lang="en-US" b="1" dirty="0"/>
              <a:t>by its subclasses</a:t>
            </a:r>
            <a:r>
              <a:rPr lang="en-US" dirty="0"/>
              <a:t>.</a:t>
            </a:r>
          </a:p>
          <a:p>
            <a:r>
              <a:rPr lang="en-US" dirty="0"/>
              <a:t>Another definition says that polymorphism is </a:t>
            </a:r>
            <a:r>
              <a:rPr lang="en-US" b="1" dirty="0"/>
              <a:t>the ability to realize class </a:t>
            </a:r>
            <a:r>
              <a:rPr lang="en-US" b="1" dirty="0" err="1"/>
              <a:t>behaviour</a:t>
            </a:r>
            <a:r>
              <a:rPr lang="en-US" b="1" dirty="0"/>
              <a:t> in multiple ways</a:t>
            </a:r>
            <a:r>
              <a:rPr lang="en-US" dirty="0"/>
              <a:t>. Both definitions are ambiguous and could not actually be used to explain the true nature of the phenomenon. We believe that an example will work better.</a:t>
            </a:r>
          </a:p>
          <a:p>
            <a:endParaRPr lang="en-US"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142365476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6.3.3 Overriding a method in the subclass (3) cont’d</a:t>
            </a:r>
          </a:p>
        </p:txBody>
      </p:sp>
      <p:sp>
        <p:nvSpPr>
          <p:cNvPr id="3" name="Content Placeholder 2"/>
          <p:cNvSpPr>
            <a:spLocks noGrp="1"/>
          </p:cNvSpPr>
          <p:nvPr>
            <p:ph idx="1"/>
          </p:nvPr>
        </p:nvSpPr>
        <p:spPr>
          <a:xfrm>
            <a:off x="822959" y="1845734"/>
            <a:ext cx="7543801" cy="897466"/>
          </a:xfrm>
        </p:spPr>
        <p:txBody>
          <a:bodyPr>
            <a:normAutofit fontScale="62500" lnSpcReduction="20000"/>
          </a:bodyPr>
          <a:lstStyle/>
          <a:p>
            <a:r>
              <a:rPr lang="en-US" dirty="0"/>
              <a:t>Take a look at the code </a:t>
            </a:r>
            <a:r>
              <a:rPr lang="en-US" dirty="0" smtClean="0"/>
              <a:t>below. </a:t>
            </a:r>
            <a:r>
              <a:rPr lang="en-US" dirty="0"/>
              <a:t>It’s almost the same as the previous one. The </a:t>
            </a:r>
            <a:r>
              <a:rPr lang="en-US" i="1" dirty="0"/>
              <a:t>main</a:t>
            </a:r>
            <a:r>
              <a:rPr lang="en-US" dirty="0"/>
              <a:t> function may look different but the class definitions are nearly identical. There’s only one difference – one keyword has been added to the code. Can you find it?</a:t>
            </a:r>
          </a:p>
        </p:txBody>
      </p:sp>
      <p:sp>
        <p:nvSpPr>
          <p:cNvPr id="4" name="Footer Placeholder 3"/>
          <p:cNvSpPr>
            <a:spLocks noGrp="1"/>
          </p:cNvSpPr>
          <p:nvPr>
            <p:ph type="ftr" sz="quarter" idx="11"/>
          </p:nvPr>
        </p:nvSpPr>
        <p:spPr/>
        <p:txBody>
          <a:bodyPr/>
          <a:lstStyle/>
          <a:p>
            <a:r>
              <a:rPr lang="en-US" smtClean="0"/>
              <a:t>refercence: www.netacad.com</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719" y="2709333"/>
            <a:ext cx="4053841" cy="353906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946400"/>
            <a:ext cx="3949700" cy="3302000"/>
          </a:xfrm>
          <a:prstGeom prst="rect">
            <a:avLst/>
          </a:prstGeom>
        </p:spPr>
      </p:pic>
    </p:spTree>
    <p:extLst>
      <p:ext uri="{BB962C8B-B14F-4D97-AF65-F5344CB8AC3E}">
        <p14:creationId xmlns:p14="http://schemas.microsoft.com/office/powerpoint/2010/main" val="1749624249"/>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6.3.3 Overriding a method in the subclass (3) cont’d</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Yes, you’re right – it’s the word “</a:t>
            </a:r>
            <a:r>
              <a:rPr lang="en-US" b="1" dirty="0"/>
              <a:t>virtual</a:t>
            </a:r>
            <a:r>
              <a:rPr lang="en-US" dirty="0"/>
              <a:t>”, placed in front of the </a:t>
            </a:r>
            <a:r>
              <a:rPr lang="en-US" i="1" dirty="0" err="1"/>
              <a:t>MakeSound</a:t>
            </a:r>
            <a:r>
              <a:rPr lang="en-US" dirty="0"/>
              <a:t> member function, inside the </a:t>
            </a:r>
            <a:r>
              <a:rPr lang="en-US" i="1" dirty="0"/>
              <a:t>Pet</a:t>
            </a:r>
            <a:r>
              <a:rPr lang="en-US" dirty="0"/>
              <a:t> class body.</a:t>
            </a:r>
          </a:p>
          <a:p>
            <a:pPr marL="0" indent="0">
              <a:buNone/>
            </a:pPr>
            <a:r>
              <a:rPr lang="en-US" dirty="0"/>
              <a:t>This word means that the method won’t be overridden within any of the possible subclasses. It also means that the method will be </a:t>
            </a:r>
            <a:r>
              <a:rPr lang="en-US" b="1" dirty="0"/>
              <a:t>redefined</a:t>
            </a:r>
            <a:r>
              <a:rPr lang="en-US" dirty="0"/>
              <a:t>(replaced) at the level of the original class. </a:t>
            </a:r>
          </a:p>
          <a:p>
            <a:pPr marL="0" indent="0">
              <a:buNone/>
            </a:pPr>
            <a:r>
              <a:rPr lang="en-US" dirty="0"/>
              <a:t>To make a long story short – the example program will output a somewhat surprising piece of text. This is how it goes:</a:t>
            </a:r>
          </a:p>
          <a:p>
            <a:pPr marL="0" indent="0">
              <a:buNone/>
            </a:pPr>
            <a:r>
              <a:rPr lang="en-US" dirty="0"/>
              <a:t> </a:t>
            </a:r>
          </a:p>
          <a:p>
            <a:pPr marL="0" indent="0">
              <a:buNone/>
            </a:pPr>
            <a:r>
              <a:rPr lang="en-US" dirty="0"/>
              <a:t>Kitty the Cat says: Meow! Meow!</a:t>
            </a:r>
          </a:p>
          <a:p>
            <a:pPr marL="0" indent="0">
              <a:buNone/>
            </a:pPr>
            <a:r>
              <a:rPr lang="en-US" dirty="0"/>
              <a:t>Kitty the Cat says: Meow! Meow!</a:t>
            </a:r>
          </a:p>
          <a:p>
            <a:pPr marL="0" indent="0">
              <a:buNone/>
            </a:pPr>
            <a:r>
              <a:rPr lang="en-US" dirty="0"/>
              <a:t>Kitty the Cat says: Meow! Meow!</a:t>
            </a:r>
          </a:p>
          <a:p>
            <a:pPr marL="0" indent="0">
              <a:buNone/>
            </a:pPr>
            <a:r>
              <a:rPr lang="en-US" dirty="0"/>
              <a:t>Doggie the Dog says: Woof! Woof!</a:t>
            </a:r>
          </a:p>
          <a:p>
            <a:pPr marL="0" indent="0">
              <a:buNone/>
            </a:pPr>
            <a:r>
              <a:rPr lang="en-US" dirty="0"/>
              <a:t>Doggie the Dog says: Woof! Woof!</a:t>
            </a:r>
          </a:p>
          <a:p>
            <a:pPr marL="0" indent="0">
              <a:buNone/>
            </a:pPr>
            <a:r>
              <a:rPr lang="en-US" dirty="0"/>
              <a:t>Doggie the Dog says: Woof! Woof</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refercence: www.netacad.com</a:t>
            </a:r>
            <a:endParaRPr lang="en-US"/>
          </a:p>
        </p:txBody>
      </p:sp>
    </p:spTree>
    <p:extLst>
      <p:ext uri="{BB962C8B-B14F-4D97-AF65-F5344CB8AC3E}">
        <p14:creationId xmlns:p14="http://schemas.microsoft.com/office/powerpoint/2010/main" val="44117457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cs101</Template>
  <TotalTime>26225</TotalTime>
  <Words>4571</Words>
  <Application>Microsoft Macintosh PowerPoint</Application>
  <PresentationFormat>On-screen Show (4:3)</PresentationFormat>
  <Paragraphs>825</Paragraphs>
  <Slides>126</Slides>
  <Notes>1</Notes>
  <HiddenSlides>0</HiddenSlides>
  <MMClips>0</MMClips>
  <ScaleCrop>false</ScaleCrop>
  <HeadingPairs>
    <vt:vector size="4" baseType="variant">
      <vt:variant>
        <vt:lpstr>Theme</vt:lpstr>
      </vt:variant>
      <vt:variant>
        <vt:i4>1</vt:i4>
      </vt:variant>
      <vt:variant>
        <vt:lpstr>Slide Titles</vt:lpstr>
      </vt:variant>
      <vt:variant>
        <vt:i4>126</vt:i4>
      </vt:variant>
    </vt:vector>
  </HeadingPairs>
  <TitlesOfParts>
    <vt:vector size="127" baseType="lpstr">
      <vt:lpstr>Clarity</vt:lpstr>
      <vt:lpstr>Composition, Inheritance and Virtual Functions </vt:lpstr>
      <vt:lpstr>Inheritance and Composition</vt:lpstr>
      <vt:lpstr>5.5 Composition (objects inside the objects)</vt:lpstr>
      <vt:lpstr>Composition</vt:lpstr>
      <vt:lpstr>5.5.7 Objects inside objects (1)</vt:lpstr>
      <vt:lpstr>5.5.7 Objects inside objects (1)</vt:lpstr>
      <vt:lpstr>5.5.8 Objects inside objects (2)</vt:lpstr>
      <vt:lpstr>5.5.8 Objects inside objects (2)</vt:lpstr>
      <vt:lpstr>5.5.9 Objects inside objects (3)</vt:lpstr>
      <vt:lpstr>5.5.9 Objects inside objects (3)</vt:lpstr>
      <vt:lpstr>5.5.10 Objects inside objects (4)</vt:lpstr>
      <vt:lpstr>5.5.10 Objects inside objects (4)</vt:lpstr>
      <vt:lpstr>5.5.10 Objects inside objects (4)</vt:lpstr>
      <vt:lpstr>5.5.10 Objects inside objects (4)</vt:lpstr>
      <vt:lpstr>Composition (continued)</vt:lpstr>
      <vt:lpstr>Example</vt:lpstr>
      <vt:lpstr>Composition (continued)</vt:lpstr>
      <vt:lpstr>Example</vt:lpstr>
      <vt:lpstr>Example</vt:lpstr>
      <vt:lpstr>Chapter 6</vt:lpstr>
      <vt:lpstr>Chapter 6 Objectives</vt:lpstr>
      <vt:lpstr>6.1 Defining class hierarchy</vt:lpstr>
      <vt:lpstr>Inheritance</vt:lpstr>
      <vt:lpstr>Examples</vt:lpstr>
      <vt:lpstr>Inheritance (continued)</vt:lpstr>
      <vt:lpstr>Inheritance (continued)</vt:lpstr>
      <vt:lpstr>6.1.1 Defining a simple subclass (1)</vt:lpstr>
      <vt:lpstr>PowerPoint Presentation</vt:lpstr>
      <vt:lpstr>6.1.2 Defining a simple subclass (2)</vt:lpstr>
      <vt:lpstr>Inheritance (continued)</vt:lpstr>
      <vt:lpstr>6.1.3 Defining a simple subclass (3)</vt:lpstr>
      <vt:lpstr>6.1.4 Defining a simple subclass (4)</vt:lpstr>
      <vt:lpstr>6.1.4 Defining a simple subclass (4) cont’d</vt:lpstr>
      <vt:lpstr>6.1.4 Defining a simple subclass (4) cont’d</vt:lpstr>
      <vt:lpstr>6.1.5 Defining a simple subclass (5)</vt:lpstr>
      <vt:lpstr>6.1.5 Defining a simple subclass (5) cont’d</vt:lpstr>
      <vt:lpstr>6.1.6 Defining a simple subclass (6)</vt:lpstr>
      <vt:lpstr>PowerPoint Presentation</vt:lpstr>
      <vt:lpstr>PowerPoint Presentation</vt:lpstr>
      <vt:lpstr>PowerPoint Presentation</vt:lpstr>
      <vt:lpstr>PowerPoint Presentation</vt:lpstr>
      <vt:lpstr>6.1.7 Defining a simple subclass (7)</vt:lpstr>
      <vt:lpstr>Inheritance (continued)</vt:lpstr>
      <vt:lpstr>6.1.7 Defining a simple subclass (7) cont’d</vt:lpstr>
      <vt:lpstr>Redefining (Overriding) Member Functions of the Base Class</vt:lpstr>
      <vt:lpstr>Redefining (Overriding) Member Functions of the Base Class (continued)</vt:lpstr>
      <vt:lpstr>PowerPoint Presentation</vt:lpstr>
      <vt:lpstr>Constructors of Derived and Base Classes</vt:lpstr>
      <vt:lpstr>Example</vt:lpstr>
      <vt:lpstr>Example</vt:lpstr>
      <vt:lpstr>Example</vt:lpstr>
      <vt:lpstr>PowerPoint Presentation</vt:lpstr>
      <vt:lpstr>Protected Members of a Class</vt:lpstr>
      <vt:lpstr>Inheritance as public, protected, or private</vt:lpstr>
      <vt:lpstr>Inheritance as public, protected, or private (continued)</vt:lpstr>
      <vt:lpstr>Inheritance as public, protected, or private (continued)</vt:lpstr>
      <vt:lpstr>PowerPoint Presentation</vt:lpstr>
      <vt:lpstr>  6.1.8 Defining a simple subclass (8)  </vt:lpstr>
      <vt:lpstr>6.1.8 Defining a simple subclass (8) cont’d</vt:lpstr>
      <vt:lpstr>Summary</vt:lpstr>
      <vt:lpstr>Summary (continued)</vt:lpstr>
      <vt:lpstr>Summary (continued)</vt:lpstr>
      <vt:lpstr>Summary (continued)</vt:lpstr>
      <vt:lpstr>Examples on composition and inheritence  </vt:lpstr>
      <vt:lpstr>PowerPoint Presentation</vt:lpstr>
      <vt:lpstr>Output Questions</vt:lpstr>
      <vt:lpstr>PowerPoint Presentation</vt:lpstr>
      <vt:lpstr>PowerPoint Presentation</vt:lpstr>
      <vt:lpstr>PowerPoint Presentation</vt:lpstr>
      <vt:lpstr>Writing code</vt:lpstr>
      <vt:lpstr>PowerPoint Presentation</vt:lpstr>
      <vt:lpstr>PowerPoint Presentation</vt:lpstr>
      <vt:lpstr>PowerPoint Presentation</vt:lpstr>
      <vt:lpstr>PowerPoint Presentation</vt:lpstr>
      <vt:lpstr>PowerPoint Presentation</vt:lpstr>
      <vt:lpstr>PowerPoint Presentation</vt:lpstr>
      <vt:lpstr>6.2 Classes, inheritance and type compatibility</vt:lpstr>
      <vt:lpstr>PowerPoint Presentation</vt:lpstr>
      <vt:lpstr>PowerPoint Presentation</vt:lpstr>
      <vt:lpstr>PowerPoint Presentation</vt:lpstr>
      <vt:lpstr>PowerPoint Presentation</vt:lpstr>
      <vt:lpstr>PowerPoint Presentation</vt:lpstr>
      <vt:lpstr>Inheritance, Pointers, and Virtual Functions (continued)</vt:lpstr>
      <vt:lpstr>PowerPoint Presentation</vt:lpstr>
      <vt:lpstr>6.2.1 Type compatibility – the simplest case</vt:lpstr>
      <vt:lpstr>6.2.1 Type compatibility – the simplest case cont’d</vt:lpstr>
      <vt:lpstr>6.2.2 Type compatibility – more complex case (1)</vt:lpstr>
      <vt:lpstr>6.2.2 Type compatibility – more complex case (1) cont’d</vt:lpstr>
      <vt:lpstr>6.2.2 Type compatibility – more complex case (1) cont’d</vt:lpstr>
      <vt:lpstr>6.2.3 Type compatibility – more complex case (2)</vt:lpstr>
      <vt:lpstr>6.2.7 Type compatibility – final case</vt:lpstr>
      <vt:lpstr>6.3 Polymorphism and virtual methods</vt:lpstr>
      <vt:lpstr>6.3.1 Overriding a method in the subclass (1)</vt:lpstr>
      <vt:lpstr>PowerPoint Presentation</vt:lpstr>
      <vt:lpstr>6.3.2 Overriding a method in the subclass (2)</vt:lpstr>
      <vt:lpstr>6.3.3 Overriding a method in the subclass (3)</vt:lpstr>
      <vt:lpstr>6.3.3 Overriding a method in the subclass (3) cont’d</vt:lpstr>
      <vt:lpstr>6.3.3 Overriding a method in the subclass (3) cont’d</vt:lpstr>
      <vt:lpstr>6.3.3 Overriding a method in the subclass (3) cont’d</vt:lpstr>
      <vt:lpstr>6.3.4 Overriding a method in the subclass (4)</vt:lpstr>
      <vt:lpstr>6.3.4 Overriding a method in the subclass (4)</vt:lpstr>
      <vt:lpstr>6.3.5 Overriding a method in the subclass (5)</vt:lpstr>
      <vt:lpstr>Classes and Virtual Destructors</vt:lpstr>
      <vt:lpstr>PowerPoint Presentation</vt:lpstr>
      <vt:lpstr>PowerPoint Presentation</vt:lpstr>
      <vt:lpstr>PowerPoint Presentation</vt:lpstr>
      <vt:lpstr>Classes and Virtual Destructors (continued)</vt:lpstr>
      <vt:lpstr>PowerPoint Presentation</vt:lpstr>
      <vt:lpstr>Abstract Classes and Pure Virtual Functions</vt:lpstr>
      <vt:lpstr>Abstract Classes and Pure Virtual Functions (continued)</vt:lpstr>
      <vt:lpstr>PowerPoint Presentation</vt:lpstr>
      <vt:lpstr>Virtual functions </vt:lpstr>
      <vt:lpstr>Abstract Classes and Pure Virtual Functions (continued)</vt:lpstr>
      <vt:lpstr>Abstract Classes and Pure Virtual Functions (continued)</vt:lpstr>
      <vt:lpstr>PowerPoint Presentation</vt:lpstr>
      <vt:lpstr>Compositions vs. constructors </vt:lpstr>
      <vt:lpstr>6.5.10 Compositions vs. constructors (1)</vt:lpstr>
      <vt:lpstr>6.5.10 Compositions vs. constructors (1) cont’d</vt:lpstr>
      <vt:lpstr>6.5.10 Compositions vs. constructors (1) cont’d</vt:lpstr>
      <vt:lpstr>6.5.11 Compositions vs. constructors (2)</vt:lpstr>
      <vt:lpstr>6.5.11 Compositions vs. constructors (2) cont’d</vt:lpstr>
      <vt:lpstr>6.5.11 Compositions vs. constructors (2) cont’d</vt:lpstr>
      <vt:lpstr>6.5.12 Compositions vs. constructors (3)</vt:lpstr>
      <vt:lpstr>6.5.12 Compositions vs. constructors (3) cont’d</vt:lpstr>
      <vt:lpstr>6.5.12 Compositions vs. constructors (3) cont’d</vt:lpstr>
      <vt:lpstr>6.5.12 Compositions vs. constructors (3) cont’d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Dr Wail Mardini</dc:creator>
  <cp:lastModifiedBy>O A</cp:lastModifiedBy>
  <cp:revision>1520</cp:revision>
  <cp:lastPrinted>2018-11-18T16:27:40Z</cp:lastPrinted>
  <dcterms:created xsi:type="dcterms:W3CDTF">2017-12-20T08:30:18Z</dcterms:created>
  <dcterms:modified xsi:type="dcterms:W3CDTF">2019-03-16T09:35:22Z</dcterms:modified>
</cp:coreProperties>
</file>